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 id="280" r:id="rId27"/>
    <p:sldId id="281" r:id="rId28"/>
  </p:sldIdLst>
  <p:sldSz cx="9144000" cy="5143500" type="screen16x9"/>
  <p:notesSz cx="6858000" cy="9144000"/>
  <p:embeddedFontLst>
    <p:embeddedFont>
      <p:font typeface="Maven Pro" panose="02010600030101010101" charset="0"/>
      <p:regular r:id="rId30"/>
      <p:bold r:id="rId31"/>
    </p:embeddedFont>
    <p:embeddedFont>
      <p:font typeface="Nunito"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Eeidx2vxnqa3+9YRq0F5986Vk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4118" autoAdjust="0"/>
  </p:normalViewPr>
  <p:slideViewPr>
    <p:cSldViewPr snapToGrid="0">
      <p:cViewPr varScale="1">
        <p:scale>
          <a:sx n="102" d="100"/>
          <a:sy n="102" d="100"/>
        </p:scale>
        <p:origin x="89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There isn’t big difference with using stopwords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Separates </a:t>
            </a:r>
          </a:p>
          <a:p>
            <a:pPr marL="0" lvl="0" indent="0" algn="l" rtl="0">
              <a:lnSpc>
                <a:spcPct val="100000"/>
              </a:lnSpc>
              <a:spcBef>
                <a:spcPts val="0"/>
              </a:spcBef>
              <a:spcAft>
                <a:spcPts val="0"/>
              </a:spcAft>
              <a:buSzPts val="1100"/>
              <a:buNone/>
            </a:pPr>
            <a:r>
              <a:rPr lang="en-US" dirty="0"/>
              <a:t>Here an important component is the </a:t>
            </a:r>
            <a:r>
              <a:rPr lang="en-US" dirty="0" err="1"/>
              <a:t>svm</a:t>
            </a:r>
            <a:r>
              <a:rPr lang="en-US" dirty="0"/>
              <a:t> kernels.</a:t>
            </a:r>
          </a:p>
          <a:p>
            <a:pPr marL="0" lvl="0" indent="0" algn="l" rtl="0">
              <a:lnSpc>
                <a:spcPct val="100000"/>
              </a:lnSpc>
              <a:spcBef>
                <a:spcPts val="0"/>
              </a:spcBef>
              <a:spcAft>
                <a:spcPts val="0"/>
              </a:spcAft>
              <a:buSzPts val="1100"/>
              <a:buNone/>
            </a:pPr>
            <a:r>
              <a:rPr lang="en-US" dirty="0"/>
              <a:t>In our SVM model, we use two kernels, linear and </a:t>
            </a:r>
            <a:r>
              <a:rPr lang="en-US" dirty="0" err="1"/>
              <a:t>rbf</a:t>
            </a:r>
            <a:r>
              <a:rPr lang="en-US"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are going to introduce our LSTM model. </a:t>
            </a:r>
          </a:p>
          <a:p>
            <a:pPr marL="0" lvl="0" indent="0" algn="l" rtl="0">
              <a:lnSpc>
                <a:spcPct val="100000"/>
              </a:lnSpc>
              <a:spcBef>
                <a:spcPts val="0"/>
              </a:spcBef>
              <a:spcAft>
                <a:spcPts val="0"/>
              </a:spcAft>
              <a:buSzPts val="1100"/>
              <a:buNone/>
            </a:pPr>
            <a:r>
              <a:rPr lang="en-US" dirty="0"/>
              <a:t>After this transformation, we could use data in </a:t>
            </a:r>
            <a:r>
              <a:rPr lang="en-US" dirty="0" err="1"/>
              <a:t>pytorch</a:t>
            </a:r>
            <a:r>
              <a:rPr lang="en-US" dirty="0"/>
              <a:t>. Here is an example data after transforming.</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Before training neural network, we convert words to vectors with GloVe. Indeed, we did convert words to vectors with TF-IDF in SVM before. Why not TF-IDF here? We have a brief test that shows there is a little bit improvement in accuracy when we use GloVe. So we use GloVe as the vectorizer.</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build the bi-directional LSTM neural network here. And here the screenshots are main codes.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majority of investors are ordinary people who trade based on their instinct without conducting full financial analysis of the company.</a:t>
            </a:r>
          </a:p>
          <a:p>
            <a:pPr marL="0" lvl="0" indent="0" algn="l" rtl="0">
              <a:spcBef>
                <a:spcPts val="0"/>
              </a:spcBef>
              <a:spcAft>
                <a:spcPts val="0"/>
              </a:spcAft>
              <a:buNone/>
            </a:pPr>
            <a:r>
              <a:rPr lang="en-US" dirty="0"/>
              <a:t>News article headlines become one of the most important factors that can heavily influence investors’ behaviors which will fluctuate stock prices.</a:t>
            </a:r>
          </a:p>
          <a:p>
            <a:pPr marL="0" lvl="0" indent="0" algn="l" rtl="0">
              <a:spcBef>
                <a:spcPts val="0"/>
              </a:spcBef>
              <a:spcAft>
                <a:spcPts val="0"/>
              </a:spcAft>
              <a:buNone/>
            </a:pPr>
            <a:r>
              <a:rPr lang="en-US" dirty="0"/>
              <a:t>Our project will try to predict stock trends based on news headlines using several classification methods.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set hyper-parameters here. The embedding dimension is 100. The hidden dimension is 32. The input dimension is the length of HEADLINE, which is 64. And the output dimension is the length of LABEL, which is 3.</a:t>
            </a:r>
            <a:endParaRPr dirty="0"/>
          </a:p>
        </p:txBody>
      </p:sp>
      <p:sp>
        <p:nvSpPr>
          <p:cNvPr id="418" name="Google Shape;41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set the optimizer as Adam, and the loss criterion as cross entropy loss. Actually, there is nothing big difference when we use different optimizers in this project.</a:t>
            </a:r>
          </a:p>
          <a:p>
            <a:pPr marL="0" lvl="0" indent="0" algn="l" rtl="0">
              <a:spcBef>
                <a:spcPts val="0"/>
              </a:spcBef>
              <a:spcAft>
                <a:spcPts val="0"/>
              </a:spcAft>
              <a:buNone/>
            </a:pPr>
            <a:r>
              <a:rPr lang="en-US" dirty="0"/>
              <a:t>Then we write a function to calculate accuracy. It is shown in the middle of the left screenshot. Variable </a:t>
            </a:r>
            <a:r>
              <a:rPr lang="en-US" dirty="0" err="1"/>
              <a:t>max_preds</a:t>
            </a:r>
            <a:r>
              <a:rPr lang="en-US" dirty="0"/>
              <a:t> is used to convert the 3 dimensional tensor into 1 dimension, so we could reach the prediction, category 0, 1, or 2.</a:t>
            </a:r>
            <a:endParaRPr dirty="0"/>
          </a:p>
        </p:txBody>
      </p:sp>
      <p:sp>
        <p:nvSpPr>
          <p:cNvPr id="425" name="Google Shape;42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write a function to implement test case. First, as the pink box shows, we load LSTM wights, which the training results. Then, we make a prediction of a headline. In this case, MMM in the orange box represents the stock name of company, which is 3M company. The test headline is “Trump wants 3M to stop supplying Canada with N95 respirators”. The Real stock price went down after this news being published. And our model gives the right prediction.</a:t>
            </a:r>
            <a:endParaRPr dirty="0"/>
          </a:p>
        </p:txBody>
      </p:sp>
      <p:sp>
        <p:nvSpPr>
          <p:cNvPr id="433" name="Google Shape;43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But the model does not always provide us right predictions. We write a function and use accuracy as the evaluation indicator, and after test, the accuracy in our LSTM model is about 80 percent.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compare these three models. As we can see, our model improve the baseline accuracy a lot. But surprisingly, SVM get the highest accuracy. We concludes that LSTM is not well trained, maybe we did not provide good hyper-parameters. Maybe our model is not complicated enough to train the data well. Or maybe we need more data too train this model.</a:t>
            </a:r>
          </a:p>
        </p:txBody>
      </p:sp>
    </p:spTree>
    <p:extLst>
      <p:ext uri="{BB962C8B-B14F-4D97-AF65-F5344CB8AC3E}">
        <p14:creationId xmlns:p14="http://schemas.microsoft.com/office/powerpoint/2010/main" val="1427560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So, in the future, we could improve our LSTM model, build a more complicated one.</a:t>
            </a:r>
          </a:p>
          <a:p>
            <a:pPr marL="0" lvl="0" indent="0" algn="l" rtl="0">
              <a:lnSpc>
                <a:spcPct val="100000"/>
              </a:lnSpc>
              <a:spcBef>
                <a:spcPts val="0"/>
              </a:spcBef>
              <a:spcAft>
                <a:spcPts val="0"/>
              </a:spcAft>
              <a:buSzPts val="1100"/>
              <a:buNone/>
            </a:pPr>
            <a:r>
              <a:rPr lang="en" dirty="0"/>
              <a:t>We could collect more data, even add other parameters that may influence the stock price variation, such as trading volume.</a:t>
            </a:r>
          </a:p>
          <a:p>
            <a:pPr marL="0" lvl="0" indent="0" algn="l" rtl="0">
              <a:lnSpc>
                <a:spcPct val="100000"/>
              </a:lnSpc>
              <a:spcBef>
                <a:spcPts val="0"/>
              </a:spcBef>
              <a:spcAft>
                <a:spcPts val="0"/>
              </a:spcAft>
              <a:buSzPts val="1100"/>
              <a:buNone/>
            </a:pPr>
            <a:r>
              <a:rPr lang="en" dirty="0"/>
              <a:t>Besides, we can do cross validation to learn better about our models.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our references.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Thanks for your listening.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dataset we use contains the news headline, the stock ticker, and the label that indicates the stock trend after publishing the news headline</a:t>
            </a:r>
          </a:p>
          <a:p>
            <a:pPr marL="0" lvl="0" indent="0" algn="l" rtl="0">
              <a:lnSpc>
                <a:spcPct val="100000"/>
              </a:lnSpc>
              <a:spcBef>
                <a:spcPts val="0"/>
              </a:spcBef>
              <a:spcAft>
                <a:spcPts val="0"/>
              </a:spcAft>
              <a:buSzPts val="1100"/>
              <a:buNone/>
            </a:pPr>
            <a:r>
              <a:rPr lang="en-US" dirty="0"/>
              <a:t>* 0 -&gt; The stock went down by market close the day the article was published (negative)</a:t>
            </a:r>
            <a:br>
              <a:rPr lang="en-US" dirty="0"/>
            </a:br>
            <a:r>
              <a:rPr lang="en-US" dirty="0"/>
              <a:t>* 1 -&gt; The stock went up by market close the day the article was published (positive)</a:t>
            </a:r>
            <a:br>
              <a:rPr lang="en-US" dirty="0"/>
            </a:br>
            <a:r>
              <a:rPr lang="en-US" dirty="0"/>
              <a:t>* 2 -&gt; The stock stayed the same by market close the day the article was published (neutral)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Because LSTM is insensitive to imbalanced data, this step is not necessary. </a:t>
            </a:r>
          </a:p>
          <a:p>
            <a:pPr marL="0" lvl="0" indent="0" algn="l" rtl="0">
              <a:lnSpc>
                <a:spcPct val="100000"/>
              </a:lnSpc>
              <a:spcBef>
                <a:spcPts val="0"/>
              </a:spcBef>
              <a:spcAft>
                <a:spcPts val="0"/>
              </a:spcAft>
              <a:buSzPts val="1100"/>
              <a:buNone/>
            </a:pPr>
            <a:r>
              <a:rPr lang="en-US" dirty="0"/>
              <a:t>And in the following experiment, we found that </a:t>
            </a:r>
            <a:r>
              <a:rPr lang="en-US" dirty="0" err="1"/>
              <a:t>upsampling</a:t>
            </a:r>
            <a:r>
              <a:rPr lang="en-US" dirty="0"/>
              <a:t> doesn’t affect the accuracy of LSTM.</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Before prediction, we need to clean our data set.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are going to introduce our models. We have three models in our project to predict the change of stock price.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regard Naïve Bayes as the baseline of our project model design.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will introduce Naïve Bayes first.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To calculate the baseline accuracy, we classify each row of data with conditional probability.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trained the data by counting the number of words in each class</a:t>
            </a:r>
            <a:endParaRPr dirty="0"/>
          </a:p>
          <a:p>
            <a:pPr marL="0" lvl="0" indent="0" algn="l" rtl="0">
              <a:lnSpc>
                <a:spcPct val="100000"/>
              </a:lnSpc>
              <a:spcBef>
                <a:spcPts val="0"/>
              </a:spcBef>
              <a:spcAft>
                <a:spcPts val="0"/>
              </a:spcAft>
              <a:buSzPts val="1100"/>
              <a:buNone/>
            </a:pPr>
            <a:r>
              <a:rPr lang="en" dirty="0"/>
              <a:t>Then calculate the probability of each word that will appear in those classes.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In the end, when we see a news headline, we will look at the probability of all the words given its class, </a:t>
            </a:r>
          </a:p>
          <a:p>
            <a:pPr marL="0" lvl="0" indent="0" algn="l" rtl="0">
              <a:lnSpc>
                <a:spcPct val="100000"/>
              </a:lnSpc>
              <a:spcBef>
                <a:spcPts val="0"/>
              </a:spcBef>
              <a:spcAft>
                <a:spcPts val="0"/>
              </a:spcAft>
              <a:buSzPts val="1100"/>
              <a:buNone/>
            </a:pPr>
            <a:r>
              <a:rPr lang="en" dirty="0"/>
              <a:t>that made up the headline, </a:t>
            </a:r>
          </a:p>
          <a:p>
            <a:pPr marL="0" lvl="0" indent="0" algn="l" rtl="0">
              <a:lnSpc>
                <a:spcPct val="100000"/>
              </a:lnSpc>
              <a:spcBef>
                <a:spcPts val="0"/>
              </a:spcBef>
              <a:spcAft>
                <a:spcPts val="0"/>
              </a:spcAft>
              <a:buSzPts val="1100"/>
              <a:buNone/>
            </a:pPr>
            <a:r>
              <a:rPr lang="en" dirty="0"/>
              <a:t>then select the class with the highest probability to be our prediction.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NB, we used two different data sets to train the model. One contains </a:t>
            </a:r>
            <a:r>
              <a:rPr lang="en-US" dirty="0" err="1"/>
              <a:t>stopwords</a:t>
            </a:r>
            <a:r>
              <a:rPr lang="en-US" dirty="0"/>
              <a:t>, the other one we remove </a:t>
            </a:r>
            <a:r>
              <a:rPr lang="en-US" dirty="0" err="1"/>
              <a:t>stopwords</a:t>
            </a:r>
            <a:r>
              <a:rPr lang="en-U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8"/>
          <p:cNvGrpSpPr/>
          <p:nvPr/>
        </p:nvGrpSpPr>
        <p:grpSpPr>
          <a:xfrm>
            <a:off x="7343003" y="3409675"/>
            <a:ext cx="1691422" cy="1732548"/>
            <a:chOff x="7343003" y="3409675"/>
            <a:chExt cx="1691422" cy="1732548"/>
          </a:xfrm>
        </p:grpSpPr>
        <p:grpSp>
          <p:nvGrpSpPr>
            <p:cNvPr id="11" name="Google Shape;11;p28"/>
            <p:cNvGrpSpPr/>
            <p:nvPr/>
          </p:nvGrpSpPr>
          <p:grpSpPr>
            <a:xfrm>
              <a:off x="7343003" y="4453711"/>
              <a:ext cx="316800" cy="688512"/>
              <a:chOff x="7343003" y="4453711"/>
              <a:chExt cx="316800" cy="688512"/>
            </a:xfrm>
          </p:grpSpPr>
          <p:sp>
            <p:nvSpPr>
              <p:cNvPr id="12" name="Google Shape;12;p28"/>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8"/>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28"/>
            <p:cNvGrpSpPr/>
            <p:nvPr/>
          </p:nvGrpSpPr>
          <p:grpSpPr>
            <a:xfrm>
              <a:off x="7801210" y="4105700"/>
              <a:ext cx="316800" cy="1036523"/>
              <a:chOff x="7801210" y="4105700"/>
              <a:chExt cx="316800" cy="1036523"/>
            </a:xfrm>
          </p:grpSpPr>
          <p:sp>
            <p:nvSpPr>
              <p:cNvPr id="15" name="Google Shape;15;p28"/>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8"/>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8"/>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28"/>
            <p:cNvGrpSpPr/>
            <p:nvPr/>
          </p:nvGrpSpPr>
          <p:grpSpPr>
            <a:xfrm>
              <a:off x="8259418" y="3757688"/>
              <a:ext cx="316800" cy="1384535"/>
              <a:chOff x="8259418" y="3757688"/>
              <a:chExt cx="316800" cy="1384535"/>
            </a:xfrm>
          </p:grpSpPr>
          <p:sp>
            <p:nvSpPr>
              <p:cNvPr id="19" name="Google Shape;19;p28"/>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8"/>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8"/>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8"/>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28"/>
            <p:cNvGrpSpPr/>
            <p:nvPr/>
          </p:nvGrpSpPr>
          <p:grpSpPr>
            <a:xfrm>
              <a:off x="8717625" y="3409675"/>
              <a:ext cx="316800" cy="1732548"/>
              <a:chOff x="8717625" y="3409675"/>
              <a:chExt cx="316800" cy="1732548"/>
            </a:xfrm>
          </p:grpSpPr>
          <p:sp>
            <p:nvSpPr>
              <p:cNvPr id="24" name="Google Shape;24;p28"/>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8"/>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8"/>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8"/>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8"/>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28"/>
          <p:cNvGrpSpPr/>
          <p:nvPr/>
        </p:nvGrpSpPr>
        <p:grpSpPr>
          <a:xfrm>
            <a:off x="5043503" y="0"/>
            <a:ext cx="3814072" cy="3839102"/>
            <a:chOff x="5043503" y="0"/>
            <a:chExt cx="3814072" cy="3839102"/>
          </a:xfrm>
        </p:grpSpPr>
        <p:sp>
          <p:nvSpPr>
            <p:cNvPr id="30" name="Google Shape;30;p28"/>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8"/>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28"/>
            <p:cNvGrpSpPr/>
            <p:nvPr/>
          </p:nvGrpSpPr>
          <p:grpSpPr>
            <a:xfrm>
              <a:off x="7647812" y="2704283"/>
              <a:ext cx="635219" cy="635219"/>
              <a:chOff x="6725724" y="2701260"/>
              <a:chExt cx="1208101" cy="1208100"/>
            </a:xfrm>
          </p:grpSpPr>
          <p:sp>
            <p:nvSpPr>
              <p:cNvPr id="33" name="Google Shape;33;p28"/>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8"/>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8"/>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8"/>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28"/>
            <p:cNvGrpSpPr/>
            <p:nvPr/>
          </p:nvGrpSpPr>
          <p:grpSpPr>
            <a:xfrm>
              <a:off x="7952720" y="179238"/>
              <a:ext cx="873165" cy="873003"/>
              <a:chOff x="7754428" y="208725"/>
              <a:chExt cx="541800" cy="541800"/>
            </a:xfrm>
          </p:grpSpPr>
          <p:sp>
            <p:nvSpPr>
              <p:cNvPr id="38" name="Google Shape;38;p28"/>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8"/>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28"/>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8"/>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8"/>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8"/>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8"/>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8"/>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28"/>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28"/>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37"/>
          <p:cNvGrpSpPr/>
          <p:nvPr/>
        </p:nvGrpSpPr>
        <p:grpSpPr>
          <a:xfrm>
            <a:off x="52" y="4099200"/>
            <a:ext cx="9144036" cy="1044300"/>
            <a:chOff x="52" y="4099200"/>
            <a:chExt cx="9144036" cy="1044300"/>
          </a:xfrm>
        </p:grpSpPr>
        <p:grpSp>
          <p:nvGrpSpPr>
            <p:cNvPr id="143" name="Google Shape;143;p37"/>
            <p:cNvGrpSpPr/>
            <p:nvPr/>
          </p:nvGrpSpPr>
          <p:grpSpPr>
            <a:xfrm>
              <a:off x="52" y="4309200"/>
              <a:ext cx="231622" cy="834300"/>
              <a:chOff x="2688737" y="4301380"/>
              <a:chExt cx="231900" cy="834300"/>
            </a:xfrm>
          </p:grpSpPr>
          <p:sp>
            <p:nvSpPr>
              <p:cNvPr id="144" name="Google Shape;144;p37"/>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7"/>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7"/>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7"/>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37"/>
            <p:cNvGrpSpPr/>
            <p:nvPr/>
          </p:nvGrpSpPr>
          <p:grpSpPr>
            <a:xfrm>
              <a:off x="371406" y="4099200"/>
              <a:ext cx="231622" cy="1044300"/>
              <a:chOff x="2688737" y="4091380"/>
              <a:chExt cx="231900" cy="1044300"/>
            </a:xfrm>
          </p:grpSpPr>
          <p:sp>
            <p:nvSpPr>
              <p:cNvPr id="149" name="Google Shape;149;p37"/>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7"/>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7"/>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7"/>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7"/>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37"/>
            <p:cNvGrpSpPr/>
            <p:nvPr/>
          </p:nvGrpSpPr>
          <p:grpSpPr>
            <a:xfrm>
              <a:off x="742761" y="4309200"/>
              <a:ext cx="231622" cy="834300"/>
              <a:chOff x="2688737" y="4301380"/>
              <a:chExt cx="231900" cy="834300"/>
            </a:xfrm>
          </p:grpSpPr>
          <p:sp>
            <p:nvSpPr>
              <p:cNvPr id="155" name="Google Shape;155;p37"/>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7"/>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7"/>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7"/>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37"/>
            <p:cNvGrpSpPr/>
            <p:nvPr/>
          </p:nvGrpSpPr>
          <p:grpSpPr>
            <a:xfrm>
              <a:off x="1114115" y="4518900"/>
              <a:ext cx="231622" cy="624600"/>
              <a:chOff x="2688737" y="4511080"/>
              <a:chExt cx="231900" cy="624600"/>
            </a:xfrm>
          </p:grpSpPr>
          <p:sp>
            <p:nvSpPr>
              <p:cNvPr id="160" name="Google Shape;160;p37"/>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7"/>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7"/>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37"/>
            <p:cNvGrpSpPr/>
            <p:nvPr/>
          </p:nvGrpSpPr>
          <p:grpSpPr>
            <a:xfrm>
              <a:off x="1856753" y="4099200"/>
              <a:ext cx="231600" cy="1044300"/>
              <a:chOff x="1856753" y="4099200"/>
              <a:chExt cx="231600" cy="1044300"/>
            </a:xfrm>
          </p:grpSpPr>
          <p:sp>
            <p:nvSpPr>
              <p:cNvPr id="164" name="Google Shape;164;p37"/>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7"/>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7"/>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7"/>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7"/>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37"/>
            <p:cNvGrpSpPr/>
            <p:nvPr/>
          </p:nvGrpSpPr>
          <p:grpSpPr>
            <a:xfrm>
              <a:off x="2228107" y="4309200"/>
              <a:ext cx="231600" cy="834300"/>
              <a:chOff x="2228107" y="4309200"/>
              <a:chExt cx="231600" cy="834300"/>
            </a:xfrm>
          </p:grpSpPr>
          <p:sp>
            <p:nvSpPr>
              <p:cNvPr id="170" name="Google Shape;170;p37"/>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7"/>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7"/>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37"/>
            <p:cNvGrpSpPr/>
            <p:nvPr/>
          </p:nvGrpSpPr>
          <p:grpSpPr>
            <a:xfrm>
              <a:off x="2599462" y="4518900"/>
              <a:ext cx="231600" cy="624600"/>
              <a:chOff x="2599462" y="4518900"/>
              <a:chExt cx="231600" cy="624600"/>
            </a:xfrm>
          </p:grpSpPr>
          <p:sp>
            <p:nvSpPr>
              <p:cNvPr id="175" name="Google Shape;175;p37"/>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7"/>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7"/>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37"/>
            <p:cNvGrpSpPr/>
            <p:nvPr/>
          </p:nvGrpSpPr>
          <p:grpSpPr>
            <a:xfrm>
              <a:off x="3342171" y="4099200"/>
              <a:ext cx="231600" cy="1044300"/>
              <a:chOff x="3342171" y="4099200"/>
              <a:chExt cx="231600" cy="1044300"/>
            </a:xfrm>
          </p:grpSpPr>
          <p:sp>
            <p:nvSpPr>
              <p:cNvPr id="179" name="Google Shape;179;p37"/>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7"/>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7"/>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7"/>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7"/>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37"/>
            <p:cNvGrpSpPr/>
            <p:nvPr/>
          </p:nvGrpSpPr>
          <p:grpSpPr>
            <a:xfrm>
              <a:off x="3713525" y="4309200"/>
              <a:ext cx="231600" cy="834300"/>
              <a:chOff x="3713525" y="4309200"/>
              <a:chExt cx="231600" cy="834300"/>
            </a:xfrm>
          </p:grpSpPr>
          <p:sp>
            <p:nvSpPr>
              <p:cNvPr id="185" name="Google Shape;185;p37"/>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7"/>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7"/>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7"/>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 name="Google Shape;189;p37"/>
            <p:cNvGrpSpPr/>
            <p:nvPr/>
          </p:nvGrpSpPr>
          <p:grpSpPr>
            <a:xfrm>
              <a:off x="1485398" y="4309200"/>
              <a:ext cx="231600" cy="834300"/>
              <a:chOff x="1485398" y="4309200"/>
              <a:chExt cx="231600" cy="834300"/>
            </a:xfrm>
          </p:grpSpPr>
          <p:sp>
            <p:nvSpPr>
              <p:cNvPr id="190" name="Google Shape;190;p37"/>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7"/>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7"/>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7"/>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37"/>
            <p:cNvGrpSpPr/>
            <p:nvPr/>
          </p:nvGrpSpPr>
          <p:grpSpPr>
            <a:xfrm>
              <a:off x="4084879" y="4518900"/>
              <a:ext cx="231600" cy="624600"/>
              <a:chOff x="4084879" y="4518900"/>
              <a:chExt cx="231600" cy="624600"/>
            </a:xfrm>
          </p:grpSpPr>
          <p:sp>
            <p:nvSpPr>
              <p:cNvPr id="195" name="Google Shape;195;p37"/>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7"/>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37"/>
            <p:cNvGrpSpPr/>
            <p:nvPr/>
          </p:nvGrpSpPr>
          <p:grpSpPr>
            <a:xfrm>
              <a:off x="2970816" y="4309200"/>
              <a:ext cx="231600" cy="834300"/>
              <a:chOff x="2970816" y="4309200"/>
              <a:chExt cx="231600" cy="834300"/>
            </a:xfrm>
          </p:grpSpPr>
          <p:sp>
            <p:nvSpPr>
              <p:cNvPr id="199" name="Google Shape;199;p37"/>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7"/>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7"/>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7"/>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 name="Google Shape;203;p37"/>
            <p:cNvGrpSpPr/>
            <p:nvPr/>
          </p:nvGrpSpPr>
          <p:grpSpPr>
            <a:xfrm>
              <a:off x="4456234" y="4309200"/>
              <a:ext cx="231600" cy="834300"/>
              <a:chOff x="4456234" y="4309200"/>
              <a:chExt cx="231600" cy="834300"/>
            </a:xfrm>
          </p:grpSpPr>
          <p:sp>
            <p:nvSpPr>
              <p:cNvPr id="204" name="Google Shape;204;p37"/>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7"/>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7"/>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7"/>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37"/>
            <p:cNvGrpSpPr/>
            <p:nvPr/>
          </p:nvGrpSpPr>
          <p:grpSpPr>
            <a:xfrm>
              <a:off x="4827588" y="4099200"/>
              <a:ext cx="231600" cy="1044300"/>
              <a:chOff x="4827588" y="4099200"/>
              <a:chExt cx="231600" cy="1044300"/>
            </a:xfrm>
          </p:grpSpPr>
          <p:sp>
            <p:nvSpPr>
              <p:cNvPr id="209" name="Google Shape;209;p37"/>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7"/>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7"/>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7"/>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7"/>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37"/>
            <p:cNvGrpSpPr/>
            <p:nvPr/>
          </p:nvGrpSpPr>
          <p:grpSpPr>
            <a:xfrm>
              <a:off x="5198943" y="4309200"/>
              <a:ext cx="231600" cy="834300"/>
              <a:chOff x="5198943" y="4309200"/>
              <a:chExt cx="231600" cy="834300"/>
            </a:xfrm>
          </p:grpSpPr>
          <p:sp>
            <p:nvSpPr>
              <p:cNvPr id="215" name="Google Shape;215;p37"/>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7"/>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7"/>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7"/>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37"/>
            <p:cNvGrpSpPr/>
            <p:nvPr/>
          </p:nvGrpSpPr>
          <p:grpSpPr>
            <a:xfrm>
              <a:off x="5570297" y="4518900"/>
              <a:ext cx="231600" cy="624600"/>
              <a:chOff x="5570297" y="4518900"/>
              <a:chExt cx="231600" cy="624600"/>
            </a:xfrm>
          </p:grpSpPr>
          <p:sp>
            <p:nvSpPr>
              <p:cNvPr id="220" name="Google Shape;220;p37"/>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7"/>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7"/>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37"/>
            <p:cNvGrpSpPr/>
            <p:nvPr/>
          </p:nvGrpSpPr>
          <p:grpSpPr>
            <a:xfrm>
              <a:off x="5941652" y="4309200"/>
              <a:ext cx="231600" cy="834300"/>
              <a:chOff x="5941652" y="4309200"/>
              <a:chExt cx="231600" cy="834300"/>
            </a:xfrm>
          </p:grpSpPr>
          <p:sp>
            <p:nvSpPr>
              <p:cNvPr id="224" name="Google Shape;224;p37"/>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7"/>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7"/>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7"/>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37"/>
            <p:cNvGrpSpPr/>
            <p:nvPr/>
          </p:nvGrpSpPr>
          <p:grpSpPr>
            <a:xfrm>
              <a:off x="6313006" y="4099200"/>
              <a:ext cx="231600" cy="1044300"/>
              <a:chOff x="6313006" y="4099200"/>
              <a:chExt cx="231600" cy="1044300"/>
            </a:xfrm>
          </p:grpSpPr>
          <p:sp>
            <p:nvSpPr>
              <p:cNvPr id="229" name="Google Shape;229;p37"/>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7"/>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7"/>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7"/>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7"/>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37"/>
            <p:cNvGrpSpPr/>
            <p:nvPr/>
          </p:nvGrpSpPr>
          <p:grpSpPr>
            <a:xfrm>
              <a:off x="6684361" y="4309200"/>
              <a:ext cx="231600" cy="834300"/>
              <a:chOff x="6684361" y="4309200"/>
              <a:chExt cx="231600" cy="834300"/>
            </a:xfrm>
          </p:grpSpPr>
          <p:sp>
            <p:nvSpPr>
              <p:cNvPr id="235" name="Google Shape;235;p37"/>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7"/>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7"/>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7"/>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37"/>
            <p:cNvGrpSpPr/>
            <p:nvPr/>
          </p:nvGrpSpPr>
          <p:grpSpPr>
            <a:xfrm>
              <a:off x="7055715" y="4518900"/>
              <a:ext cx="231600" cy="624600"/>
              <a:chOff x="7055715" y="4518900"/>
              <a:chExt cx="231600" cy="624600"/>
            </a:xfrm>
          </p:grpSpPr>
          <p:sp>
            <p:nvSpPr>
              <p:cNvPr id="240" name="Google Shape;240;p37"/>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7"/>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7"/>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37"/>
            <p:cNvGrpSpPr/>
            <p:nvPr/>
          </p:nvGrpSpPr>
          <p:grpSpPr>
            <a:xfrm>
              <a:off x="7798424" y="4099200"/>
              <a:ext cx="231600" cy="1044300"/>
              <a:chOff x="7798424" y="4099200"/>
              <a:chExt cx="231600" cy="1044300"/>
            </a:xfrm>
          </p:grpSpPr>
          <p:sp>
            <p:nvSpPr>
              <p:cNvPr id="244" name="Google Shape;244;p37"/>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7"/>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7"/>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7"/>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7"/>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37"/>
            <p:cNvGrpSpPr/>
            <p:nvPr/>
          </p:nvGrpSpPr>
          <p:grpSpPr>
            <a:xfrm>
              <a:off x="8169779" y="4309200"/>
              <a:ext cx="231600" cy="834300"/>
              <a:chOff x="8169779" y="4309200"/>
              <a:chExt cx="231600" cy="834300"/>
            </a:xfrm>
          </p:grpSpPr>
          <p:sp>
            <p:nvSpPr>
              <p:cNvPr id="250" name="Google Shape;250;p37"/>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7"/>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7"/>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7"/>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37"/>
            <p:cNvGrpSpPr/>
            <p:nvPr/>
          </p:nvGrpSpPr>
          <p:grpSpPr>
            <a:xfrm>
              <a:off x="7427070" y="4309200"/>
              <a:ext cx="231600" cy="834300"/>
              <a:chOff x="7427070" y="4309200"/>
              <a:chExt cx="231600" cy="834300"/>
            </a:xfrm>
          </p:grpSpPr>
          <p:sp>
            <p:nvSpPr>
              <p:cNvPr id="255" name="Google Shape;255;p37"/>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7"/>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7"/>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7"/>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9" name="Google Shape;259;p37"/>
            <p:cNvGrpSpPr/>
            <p:nvPr/>
          </p:nvGrpSpPr>
          <p:grpSpPr>
            <a:xfrm>
              <a:off x="8541133" y="4518900"/>
              <a:ext cx="231600" cy="624600"/>
              <a:chOff x="8541133" y="4518900"/>
              <a:chExt cx="231600" cy="624600"/>
            </a:xfrm>
          </p:grpSpPr>
          <p:sp>
            <p:nvSpPr>
              <p:cNvPr id="260" name="Google Shape;260;p37"/>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7"/>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7"/>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37"/>
            <p:cNvGrpSpPr/>
            <p:nvPr/>
          </p:nvGrpSpPr>
          <p:grpSpPr>
            <a:xfrm>
              <a:off x="8912488" y="4309200"/>
              <a:ext cx="231600" cy="834300"/>
              <a:chOff x="8912488" y="4309200"/>
              <a:chExt cx="231600" cy="834300"/>
            </a:xfrm>
          </p:grpSpPr>
          <p:sp>
            <p:nvSpPr>
              <p:cNvPr id="264" name="Google Shape;264;p37"/>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7"/>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7"/>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8" name="Google Shape;268;p37"/>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37"/>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70" name="Google Shape;270;p3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3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29"/>
          <p:cNvGrpSpPr/>
          <p:nvPr/>
        </p:nvGrpSpPr>
        <p:grpSpPr>
          <a:xfrm>
            <a:off x="625966" y="299376"/>
            <a:ext cx="999312" cy="999312"/>
            <a:chOff x="348199" y="179450"/>
            <a:chExt cx="1116300" cy="1116300"/>
          </a:xfrm>
        </p:grpSpPr>
        <p:sp>
          <p:nvSpPr>
            <p:cNvPr id="51" name="Google Shape;51;p2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2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2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2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grpSp>
        <p:nvGrpSpPr>
          <p:cNvPr id="57" name="Google Shape;57;p30"/>
          <p:cNvGrpSpPr/>
          <p:nvPr/>
        </p:nvGrpSpPr>
        <p:grpSpPr>
          <a:xfrm>
            <a:off x="625966" y="299376"/>
            <a:ext cx="999312" cy="999312"/>
            <a:chOff x="348199" y="179450"/>
            <a:chExt cx="1116300" cy="1116300"/>
          </a:xfrm>
        </p:grpSpPr>
        <p:sp>
          <p:nvSpPr>
            <p:cNvPr id="58" name="Google Shape;58;p3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3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2" name="Google Shape;62;p3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3" name="Google Shape;63;p3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4"/>
        <p:cNvGrpSpPr/>
        <p:nvPr/>
      </p:nvGrpSpPr>
      <p:grpSpPr>
        <a:xfrm>
          <a:off x="0" y="0"/>
          <a:ext cx="0" cy="0"/>
          <a:chOff x="0" y="0"/>
          <a:chExt cx="0" cy="0"/>
        </a:xfrm>
      </p:grpSpPr>
      <p:grpSp>
        <p:nvGrpSpPr>
          <p:cNvPr id="65" name="Google Shape;65;p31"/>
          <p:cNvGrpSpPr/>
          <p:nvPr/>
        </p:nvGrpSpPr>
        <p:grpSpPr>
          <a:xfrm>
            <a:off x="146769" y="3406"/>
            <a:ext cx="1233214" cy="1384535"/>
            <a:chOff x="146769" y="3406"/>
            <a:chExt cx="1233214" cy="1384535"/>
          </a:xfrm>
        </p:grpSpPr>
        <p:grpSp>
          <p:nvGrpSpPr>
            <p:cNvPr id="66" name="Google Shape;66;p31"/>
            <p:cNvGrpSpPr/>
            <p:nvPr/>
          </p:nvGrpSpPr>
          <p:grpSpPr>
            <a:xfrm>
              <a:off x="1063183" y="3406"/>
              <a:ext cx="316800" cy="688513"/>
              <a:chOff x="1063183" y="3406"/>
              <a:chExt cx="316800" cy="688513"/>
            </a:xfrm>
          </p:grpSpPr>
          <p:sp>
            <p:nvSpPr>
              <p:cNvPr id="67" name="Google Shape;67;p31"/>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1"/>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 name="Google Shape;69;p31"/>
            <p:cNvGrpSpPr/>
            <p:nvPr/>
          </p:nvGrpSpPr>
          <p:grpSpPr>
            <a:xfrm>
              <a:off x="604976" y="3406"/>
              <a:ext cx="316800" cy="1036524"/>
              <a:chOff x="604976" y="3406"/>
              <a:chExt cx="316800" cy="1036524"/>
            </a:xfrm>
          </p:grpSpPr>
          <p:sp>
            <p:nvSpPr>
              <p:cNvPr id="70" name="Google Shape;70;p31"/>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1"/>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1"/>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31"/>
            <p:cNvGrpSpPr/>
            <p:nvPr/>
          </p:nvGrpSpPr>
          <p:grpSpPr>
            <a:xfrm>
              <a:off x="146769" y="3406"/>
              <a:ext cx="316800" cy="1384535"/>
              <a:chOff x="146769" y="3406"/>
              <a:chExt cx="316800" cy="1384535"/>
            </a:xfrm>
          </p:grpSpPr>
          <p:sp>
            <p:nvSpPr>
              <p:cNvPr id="74" name="Google Shape;74;p31"/>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1"/>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1"/>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1"/>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8" name="Google Shape;78;p31"/>
          <p:cNvGrpSpPr/>
          <p:nvPr/>
        </p:nvGrpSpPr>
        <p:grpSpPr>
          <a:xfrm>
            <a:off x="6775084" y="2904008"/>
            <a:ext cx="2186147" cy="2239500"/>
            <a:chOff x="6775084" y="2904008"/>
            <a:chExt cx="2186147" cy="2239500"/>
          </a:xfrm>
        </p:grpSpPr>
        <p:grpSp>
          <p:nvGrpSpPr>
            <p:cNvPr id="79" name="Google Shape;79;p31"/>
            <p:cNvGrpSpPr/>
            <p:nvPr/>
          </p:nvGrpSpPr>
          <p:grpSpPr>
            <a:xfrm>
              <a:off x="6775084" y="4253708"/>
              <a:ext cx="409500" cy="889800"/>
              <a:chOff x="6775084" y="4253708"/>
              <a:chExt cx="409500" cy="889800"/>
            </a:xfrm>
          </p:grpSpPr>
          <p:sp>
            <p:nvSpPr>
              <p:cNvPr id="80" name="Google Shape;80;p31"/>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1"/>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31"/>
            <p:cNvGrpSpPr/>
            <p:nvPr/>
          </p:nvGrpSpPr>
          <p:grpSpPr>
            <a:xfrm>
              <a:off x="7367299" y="3804008"/>
              <a:ext cx="409500" cy="1339500"/>
              <a:chOff x="7367299" y="3804008"/>
              <a:chExt cx="409500" cy="1339500"/>
            </a:xfrm>
          </p:grpSpPr>
          <p:sp>
            <p:nvSpPr>
              <p:cNvPr id="83" name="Google Shape;83;p31"/>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1"/>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1"/>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 name="Google Shape;86;p31"/>
            <p:cNvGrpSpPr/>
            <p:nvPr/>
          </p:nvGrpSpPr>
          <p:grpSpPr>
            <a:xfrm>
              <a:off x="7959516" y="3354008"/>
              <a:ext cx="409500" cy="1789500"/>
              <a:chOff x="7959516" y="3354008"/>
              <a:chExt cx="409500" cy="1789500"/>
            </a:xfrm>
          </p:grpSpPr>
          <p:sp>
            <p:nvSpPr>
              <p:cNvPr id="87" name="Google Shape;87;p31"/>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1"/>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1"/>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1"/>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31"/>
            <p:cNvGrpSpPr/>
            <p:nvPr/>
          </p:nvGrpSpPr>
          <p:grpSpPr>
            <a:xfrm>
              <a:off x="8551731" y="2904008"/>
              <a:ext cx="409500" cy="2239500"/>
              <a:chOff x="8551731" y="2904008"/>
              <a:chExt cx="409500" cy="2239500"/>
            </a:xfrm>
          </p:grpSpPr>
          <p:sp>
            <p:nvSpPr>
              <p:cNvPr id="92" name="Google Shape;92;p31"/>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1"/>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1"/>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1"/>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1"/>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7" name="Google Shape;97;p31"/>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8" name="Google Shape;98;p3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32"/>
          <p:cNvGrpSpPr/>
          <p:nvPr/>
        </p:nvGrpSpPr>
        <p:grpSpPr>
          <a:xfrm>
            <a:off x="625966" y="299376"/>
            <a:ext cx="999312" cy="999312"/>
            <a:chOff x="348199" y="179450"/>
            <a:chExt cx="1116300" cy="1116300"/>
          </a:xfrm>
        </p:grpSpPr>
        <p:sp>
          <p:nvSpPr>
            <p:cNvPr id="101" name="Google Shape;101;p3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3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4" name="Google Shape;104;p3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33"/>
          <p:cNvGrpSpPr/>
          <p:nvPr/>
        </p:nvGrpSpPr>
        <p:grpSpPr>
          <a:xfrm>
            <a:off x="625966" y="299376"/>
            <a:ext cx="999312" cy="999312"/>
            <a:chOff x="348199" y="179450"/>
            <a:chExt cx="1116300" cy="1116300"/>
          </a:xfrm>
        </p:grpSpPr>
        <p:sp>
          <p:nvSpPr>
            <p:cNvPr id="107" name="Google Shape;107;p33"/>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3"/>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33"/>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0" name="Google Shape;110;p33"/>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1" name="Google Shape;111;p3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34"/>
          <p:cNvGrpSpPr/>
          <p:nvPr/>
        </p:nvGrpSpPr>
        <p:grpSpPr>
          <a:xfrm>
            <a:off x="6866714" y="1255"/>
            <a:ext cx="2267380" cy="2601741"/>
            <a:chOff x="6790514" y="1255"/>
            <a:chExt cx="2267380" cy="2601741"/>
          </a:xfrm>
        </p:grpSpPr>
        <p:grpSp>
          <p:nvGrpSpPr>
            <p:cNvPr id="114" name="Google Shape;114;p34"/>
            <p:cNvGrpSpPr/>
            <p:nvPr/>
          </p:nvGrpSpPr>
          <p:grpSpPr>
            <a:xfrm>
              <a:off x="7067536" y="1255"/>
              <a:ext cx="1990358" cy="1990303"/>
              <a:chOff x="7067536" y="1255"/>
              <a:chExt cx="1990358" cy="1990303"/>
            </a:xfrm>
          </p:grpSpPr>
          <p:sp>
            <p:nvSpPr>
              <p:cNvPr id="115" name="Google Shape;115;p34"/>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4"/>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4"/>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 name="Google Shape;118;p34"/>
            <p:cNvGrpSpPr/>
            <p:nvPr/>
          </p:nvGrpSpPr>
          <p:grpSpPr>
            <a:xfrm>
              <a:off x="8207126" y="1807997"/>
              <a:ext cx="795000" cy="795000"/>
              <a:chOff x="8207126" y="1807997"/>
              <a:chExt cx="795000" cy="795000"/>
            </a:xfrm>
          </p:grpSpPr>
          <p:sp>
            <p:nvSpPr>
              <p:cNvPr id="119" name="Google Shape;119;p34"/>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4"/>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4"/>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34"/>
            <p:cNvGrpSpPr/>
            <p:nvPr/>
          </p:nvGrpSpPr>
          <p:grpSpPr>
            <a:xfrm>
              <a:off x="6790514" y="118857"/>
              <a:ext cx="548700" cy="548700"/>
              <a:chOff x="6790514" y="118857"/>
              <a:chExt cx="548700" cy="548700"/>
            </a:xfrm>
          </p:grpSpPr>
          <p:sp>
            <p:nvSpPr>
              <p:cNvPr id="123" name="Google Shape;123;p34"/>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4"/>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5" name="Google Shape;125;p34"/>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6" name="Google Shape;126;p3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35"/>
          <p:cNvGrpSpPr/>
          <p:nvPr/>
        </p:nvGrpSpPr>
        <p:grpSpPr>
          <a:xfrm>
            <a:off x="625966" y="299376"/>
            <a:ext cx="999312" cy="999312"/>
            <a:chOff x="348199" y="179450"/>
            <a:chExt cx="1116300" cy="1116300"/>
          </a:xfrm>
        </p:grpSpPr>
        <p:sp>
          <p:nvSpPr>
            <p:cNvPr id="129" name="Google Shape;129;p3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35"/>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2" name="Google Shape;132;p35"/>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33" name="Google Shape;133;p35"/>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34" name="Google Shape;134;p3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36"/>
          <p:cNvGrpSpPr/>
          <p:nvPr/>
        </p:nvGrpSpPr>
        <p:grpSpPr>
          <a:xfrm>
            <a:off x="713373" y="3847119"/>
            <a:ext cx="825392" cy="825392"/>
            <a:chOff x="348199" y="179450"/>
            <a:chExt cx="1116300" cy="1116300"/>
          </a:xfrm>
        </p:grpSpPr>
        <p:sp>
          <p:nvSpPr>
            <p:cNvPr id="137" name="Google Shape;137;p3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36"/>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40" name="Google Shape;140;p3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2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hyperlink" Target="https://medium.com/@bedigunjit/simple-guide-to-text-classification-nlp-using-svm-and-naive-bayes-with-python-421db3a72d34" TargetMode="Externa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
          <p:cNvSpPr txBox="1">
            <a:spLocks noGrp="1"/>
          </p:cNvSpPr>
          <p:nvPr>
            <p:ph type="ctrTitle"/>
          </p:nvPr>
        </p:nvSpPr>
        <p:spPr>
          <a:xfrm>
            <a:off x="824000" y="1613825"/>
            <a:ext cx="52839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r>
              <a:rPr lang="en" dirty="0"/>
              <a:t>News Sentiment Analysis for Stock Data</a:t>
            </a:r>
            <a:endParaRPr dirty="0"/>
          </a:p>
        </p:txBody>
      </p:sp>
      <p:sp>
        <p:nvSpPr>
          <p:cNvPr id="278" name="Google Shape;278;p1"/>
          <p:cNvSpPr txBox="1">
            <a:spLocks noGrp="1"/>
          </p:cNvSpPr>
          <p:nvPr>
            <p:ph type="subTitle" idx="1"/>
          </p:nvPr>
        </p:nvSpPr>
        <p:spPr>
          <a:xfrm>
            <a:off x="824000" y="3596300"/>
            <a:ext cx="5189400" cy="69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a:t>Group 32 - Felix Chung, Changyu Wu, Hanyu Zhang</a:t>
            </a:r>
            <a:endParaRPr/>
          </a:p>
        </p:txBody>
      </p:sp>
      <p:pic>
        <p:nvPicPr>
          <p:cNvPr id="2" name="1">
            <a:hlinkClick r:id="" action="ppaction://media"/>
            <a:extLst>
              <a:ext uri="{FF2B5EF4-FFF2-40B4-BE49-F238E27FC236}">
                <a16:creationId xmlns:a16="http://schemas.microsoft.com/office/drawing/2014/main" id="{4DE3E543-98E4-4162-9457-AAE7BFBD12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2637" y="445858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Code Demo – Training Function</a:t>
            </a:r>
            <a:endParaRPr/>
          </a:p>
        </p:txBody>
      </p:sp>
      <p:pic>
        <p:nvPicPr>
          <p:cNvPr id="347" name="Google Shape;347;p10"/>
          <p:cNvPicPr preferRelativeResize="0"/>
          <p:nvPr/>
        </p:nvPicPr>
        <p:blipFill rotWithShape="1">
          <a:blip r:embed="rId5">
            <a:alphaModFix/>
          </a:blip>
          <a:srcRect/>
          <a:stretch/>
        </p:blipFill>
        <p:spPr>
          <a:xfrm>
            <a:off x="174055" y="1464469"/>
            <a:ext cx="3988699" cy="3421856"/>
          </a:xfrm>
          <a:prstGeom prst="rect">
            <a:avLst/>
          </a:prstGeom>
          <a:noFill/>
          <a:ln>
            <a:noFill/>
          </a:ln>
        </p:spPr>
      </p:pic>
      <p:pic>
        <p:nvPicPr>
          <p:cNvPr id="348" name="Google Shape;348;p10"/>
          <p:cNvPicPr preferRelativeResize="0"/>
          <p:nvPr/>
        </p:nvPicPr>
        <p:blipFill rotWithShape="1">
          <a:blip r:embed="rId6">
            <a:alphaModFix/>
          </a:blip>
          <a:srcRect/>
          <a:stretch/>
        </p:blipFill>
        <p:spPr>
          <a:xfrm>
            <a:off x="4133126" y="1893094"/>
            <a:ext cx="5010873" cy="2839640"/>
          </a:xfrm>
          <a:prstGeom prst="rect">
            <a:avLst/>
          </a:prstGeom>
          <a:noFill/>
          <a:ln>
            <a:noFill/>
          </a:ln>
        </p:spPr>
      </p:pic>
      <p:pic>
        <p:nvPicPr>
          <p:cNvPr id="2" name="10">
            <a:hlinkClick r:id="" action="ppaction://media"/>
            <a:extLst>
              <a:ext uri="{FF2B5EF4-FFF2-40B4-BE49-F238E27FC236}">
                <a16:creationId xmlns:a16="http://schemas.microsoft.com/office/drawing/2014/main" id="{B6587C0C-7F60-435B-8B9E-870850B411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78250" y="457508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Code Demo – Testing Function</a:t>
            </a:r>
            <a:endParaRPr/>
          </a:p>
        </p:txBody>
      </p:sp>
      <p:pic>
        <p:nvPicPr>
          <p:cNvPr id="354" name="Google Shape;354;p11"/>
          <p:cNvPicPr preferRelativeResize="0"/>
          <p:nvPr/>
        </p:nvPicPr>
        <p:blipFill rotWithShape="1">
          <a:blip r:embed="rId5">
            <a:alphaModFix/>
          </a:blip>
          <a:srcRect/>
          <a:stretch/>
        </p:blipFill>
        <p:spPr>
          <a:xfrm>
            <a:off x="204809" y="1701714"/>
            <a:ext cx="4128838" cy="2843211"/>
          </a:xfrm>
          <a:prstGeom prst="rect">
            <a:avLst/>
          </a:prstGeom>
          <a:noFill/>
          <a:ln>
            <a:noFill/>
          </a:ln>
        </p:spPr>
      </p:pic>
      <p:pic>
        <p:nvPicPr>
          <p:cNvPr id="355" name="Google Shape;355;p11"/>
          <p:cNvPicPr preferRelativeResize="0"/>
          <p:nvPr/>
        </p:nvPicPr>
        <p:blipFill rotWithShape="1">
          <a:blip r:embed="rId6">
            <a:alphaModFix/>
          </a:blip>
          <a:srcRect/>
          <a:stretch/>
        </p:blipFill>
        <p:spPr>
          <a:xfrm>
            <a:off x="4472764" y="1858125"/>
            <a:ext cx="4466427" cy="2530387"/>
          </a:xfrm>
          <a:prstGeom prst="rect">
            <a:avLst/>
          </a:prstGeom>
          <a:noFill/>
          <a:ln>
            <a:noFill/>
          </a:ln>
        </p:spPr>
      </p:pic>
      <p:pic>
        <p:nvPicPr>
          <p:cNvPr id="2" name="11">
            <a:hlinkClick r:id="" action="ppaction://media"/>
            <a:extLst>
              <a:ext uri="{FF2B5EF4-FFF2-40B4-BE49-F238E27FC236}">
                <a16:creationId xmlns:a16="http://schemas.microsoft.com/office/drawing/2014/main" id="{84C49189-C273-4993-9529-F460407329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51828" y="448558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Results</a:t>
            </a:r>
            <a:endParaRPr/>
          </a:p>
        </p:txBody>
      </p:sp>
      <p:sp>
        <p:nvSpPr>
          <p:cNvPr id="361" name="Google Shape;361;p12"/>
          <p:cNvSpPr txBox="1">
            <a:spLocks noGrp="1"/>
          </p:cNvSpPr>
          <p:nvPr>
            <p:ph type="body" idx="1"/>
          </p:nvPr>
        </p:nvSpPr>
        <p:spPr>
          <a:xfrm>
            <a:off x="906475" y="1829000"/>
            <a:ext cx="3378000" cy="28419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15000"/>
              </a:lnSpc>
              <a:spcBef>
                <a:spcPts val="0"/>
              </a:spcBef>
              <a:spcAft>
                <a:spcPts val="0"/>
              </a:spcAft>
              <a:buSzPts val="1400"/>
              <a:buChar char="●"/>
            </a:pPr>
            <a:r>
              <a:rPr lang="en" sz="1400" b="1"/>
              <a:t>Without stopwords</a:t>
            </a:r>
            <a:r>
              <a:rPr lang="en" sz="1400"/>
              <a:t>:</a:t>
            </a:r>
            <a:endParaRPr sz="1400"/>
          </a:p>
          <a:p>
            <a:pPr marL="457200" lvl="0" indent="0" algn="l" rtl="0">
              <a:lnSpc>
                <a:spcPct val="115000"/>
              </a:lnSpc>
              <a:spcBef>
                <a:spcPts val="1200"/>
              </a:spcBef>
              <a:spcAft>
                <a:spcPts val="0"/>
              </a:spcAft>
              <a:buSzPts val="1300"/>
              <a:buNone/>
            </a:pPr>
            <a:r>
              <a:rPr lang="en" sz="1400"/>
              <a:t>Accuracy: 48.37 %</a:t>
            </a:r>
            <a:endParaRPr sz="1400"/>
          </a:p>
          <a:p>
            <a:pPr marL="457200" lvl="0" indent="0" algn="l" rtl="0">
              <a:lnSpc>
                <a:spcPct val="115000"/>
              </a:lnSpc>
              <a:spcBef>
                <a:spcPts val="1200"/>
              </a:spcBef>
              <a:spcAft>
                <a:spcPts val="0"/>
              </a:spcAft>
              <a:buSzPts val="1300"/>
              <a:buNone/>
            </a:pPr>
            <a:r>
              <a:rPr lang="en" sz="1400"/>
              <a:t>Weighted F1-Score:  0.4737</a:t>
            </a:r>
            <a:endParaRPr sz="1400"/>
          </a:p>
          <a:p>
            <a:pPr marL="457200" lvl="0" indent="0" algn="l" rtl="0">
              <a:lnSpc>
                <a:spcPct val="115000"/>
              </a:lnSpc>
              <a:spcBef>
                <a:spcPts val="1200"/>
              </a:spcBef>
              <a:spcAft>
                <a:spcPts val="0"/>
              </a:spcAft>
              <a:buSzPts val="1300"/>
              <a:buNone/>
            </a:pPr>
            <a:r>
              <a:rPr lang="en" sz="1400"/>
              <a:t>F1-Score by label class:</a:t>
            </a:r>
            <a:endParaRPr sz="1400"/>
          </a:p>
          <a:p>
            <a:pPr marL="457200" lvl="0" indent="457200" algn="l" rtl="0">
              <a:lnSpc>
                <a:spcPct val="115000"/>
              </a:lnSpc>
              <a:spcBef>
                <a:spcPts val="1200"/>
              </a:spcBef>
              <a:spcAft>
                <a:spcPts val="0"/>
              </a:spcAft>
              <a:buSzPts val="1300"/>
              <a:buNone/>
            </a:pPr>
            <a:r>
              <a:rPr lang="en" sz="1400"/>
              <a:t>Label 0:  0.2806</a:t>
            </a:r>
            <a:endParaRPr sz="1400"/>
          </a:p>
          <a:p>
            <a:pPr marL="457200" lvl="0" indent="457200" algn="l" rtl="0">
              <a:lnSpc>
                <a:spcPct val="115000"/>
              </a:lnSpc>
              <a:spcBef>
                <a:spcPts val="1200"/>
              </a:spcBef>
              <a:spcAft>
                <a:spcPts val="0"/>
              </a:spcAft>
              <a:buSzPts val="1300"/>
              <a:buNone/>
            </a:pPr>
            <a:r>
              <a:rPr lang="en" sz="1400"/>
              <a:t>Label 1:  0.1901</a:t>
            </a:r>
            <a:endParaRPr sz="1400"/>
          </a:p>
          <a:p>
            <a:pPr marL="457200" lvl="0" indent="457200" algn="l" rtl="0">
              <a:lnSpc>
                <a:spcPct val="115000"/>
              </a:lnSpc>
              <a:spcBef>
                <a:spcPts val="1200"/>
              </a:spcBef>
              <a:spcAft>
                <a:spcPts val="1200"/>
              </a:spcAft>
              <a:buSzPts val="1300"/>
              <a:buNone/>
            </a:pPr>
            <a:r>
              <a:rPr lang="en" sz="1400"/>
              <a:t>Label 2:  0.9621</a:t>
            </a:r>
            <a:endParaRPr sz="1400"/>
          </a:p>
        </p:txBody>
      </p:sp>
      <p:sp>
        <p:nvSpPr>
          <p:cNvPr id="362" name="Google Shape;362;p12"/>
          <p:cNvSpPr txBox="1"/>
          <p:nvPr/>
        </p:nvSpPr>
        <p:spPr>
          <a:xfrm>
            <a:off x="3726100" y="887500"/>
            <a:ext cx="4908900" cy="801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We used two different training data to train our NB model. </a:t>
            </a:r>
            <a:endParaRPr sz="1400" b="0" i="0" u="none" strike="noStrike" cap="none">
              <a:solidFill>
                <a:schemeClr val="dk2"/>
              </a:solidFill>
              <a:latin typeface="Nunito"/>
              <a:ea typeface="Nunito"/>
              <a:cs typeface="Nunito"/>
              <a:sym typeface="Nunito"/>
            </a:endParaRPr>
          </a:p>
          <a:p>
            <a:pPr marL="0" marR="0" lvl="0" indent="0" algn="l" rtl="0">
              <a:lnSpc>
                <a:spcPct val="115000"/>
              </a:lnSpc>
              <a:spcBef>
                <a:spcPts val="1200"/>
              </a:spcBef>
              <a:spcAft>
                <a:spcPts val="1200"/>
              </a:spcAft>
              <a:buClr>
                <a:srgbClr val="000000"/>
              </a:buClr>
              <a:buSzPts val="1400"/>
              <a:buFont typeface="Arial"/>
              <a:buNone/>
            </a:pPr>
            <a:r>
              <a:rPr lang="en" sz="1400" b="0" i="0" u="none" strike="noStrike" cap="none">
                <a:solidFill>
                  <a:schemeClr val="dk2"/>
                </a:solidFill>
                <a:latin typeface="Nunito"/>
                <a:ea typeface="Nunito"/>
                <a:cs typeface="Nunito"/>
                <a:sym typeface="Nunito"/>
              </a:rPr>
              <a:t>One with stopwords, another without stopwords.</a:t>
            </a:r>
            <a:endParaRPr sz="1400" b="0" i="0" u="none" strike="noStrike" cap="none">
              <a:solidFill>
                <a:srgbClr val="000000"/>
              </a:solidFill>
              <a:latin typeface="Arial"/>
              <a:ea typeface="Arial"/>
              <a:cs typeface="Arial"/>
              <a:sym typeface="Arial"/>
            </a:endParaRPr>
          </a:p>
        </p:txBody>
      </p:sp>
      <p:sp>
        <p:nvSpPr>
          <p:cNvPr id="363" name="Google Shape;363;p12"/>
          <p:cNvSpPr txBox="1">
            <a:spLocks noGrp="1"/>
          </p:cNvSpPr>
          <p:nvPr>
            <p:ph type="body" idx="1"/>
          </p:nvPr>
        </p:nvSpPr>
        <p:spPr>
          <a:xfrm>
            <a:off x="4680550" y="1829000"/>
            <a:ext cx="3287100" cy="28419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15000"/>
              </a:lnSpc>
              <a:spcBef>
                <a:spcPts val="0"/>
              </a:spcBef>
              <a:spcAft>
                <a:spcPts val="0"/>
              </a:spcAft>
              <a:buSzPts val="1400"/>
              <a:buChar char="●"/>
            </a:pPr>
            <a:r>
              <a:rPr lang="en" sz="1400" b="1"/>
              <a:t>With stopwords</a:t>
            </a:r>
            <a:r>
              <a:rPr lang="en" sz="1400"/>
              <a:t>:</a:t>
            </a:r>
            <a:endParaRPr sz="1400"/>
          </a:p>
          <a:p>
            <a:pPr marL="457200" lvl="0" indent="0" algn="l" rtl="0">
              <a:lnSpc>
                <a:spcPct val="115000"/>
              </a:lnSpc>
              <a:spcBef>
                <a:spcPts val="1200"/>
              </a:spcBef>
              <a:spcAft>
                <a:spcPts val="0"/>
              </a:spcAft>
              <a:buSzPts val="1300"/>
              <a:buNone/>
            </a:pPr>
            <a:r>
              <a:rPr lang="en" sz="1400"/>
              <a:t>Accuracy: 48.02 %</a:t>
            </a:r>
            <a:endParaRPr sz="1400"/>
          </a:p>
          <a:p>
            <a:pPr marL="457200" lvl="0" indent="0" algn="l" rtl="0">
              <a:lnSpc>
                <a:spcPct val="115000"/>
              </a:lnSpc>
              <a:spcBef>
                <a:spcPts val="1200"/>
              </a:spcBef>
              <a:spcAft>
                <a:spcPts val="0"/>
              </a:spcAft>
              <a:buSzPts val="1300"/>
              <a:buNone/>
            </a:pPr>
            <a:r>
              <a:rPr lang="en" sz="1400"/>
              <a:t>Weighted F1-Score:  0.4701</a:t>
            </a:r>
            <a:endParaRPr sz="1400"/>
          </a:p>
          <a:p>
            <a:pPr marL="457200" lvl="0" indent="0" algn="l" rtl="0">
              <a:lnSpc>
                <a:spcPct val="115000"/>
              </a:lnSpc>
              <a:spcBef>
                <a:spcPts val="1200"/>
              </a:spcBef>
              <a:spcAft>
                <a:spcPts val="0"/>
              </a:spcAft>
              <a:buSzPts val="1300"/>
              <a:buNone/>
            </a:pPr>
            <a:r>
              <a:rPr lang="en" sz="1400"/>
              <a:t>F1-Score by label class:</a:t>
            </a:r>
            <a:endParaRPr sz="1400"/>
          </a:p>
          <a:p>
            <a:pPr marL="457200" lvl="0" indent="457200" algn="l" rtl="0">
              <a:lnSpc>
                <a:spcPct val="115000"/>
              </a:lnSpc>
              <a:spcBef>
                <a:spcPts val="1200"/>
              </a:spcBef>
              <a:spcAft>
                <a:spcPts val="0"/>
              </a:spcAft>
              <a:buSzPts val="1300"/>
              <a:buNone/>
            </a:pPr>
            <a:r>
              <a:rPr lang="en" sz="1400"/>
              <a:t>Label 0:  0.2542</a:t>
            </a:r>
            <a:endParaRPr sz="1400"/>
          </a:p>
          <a:p>
            <a:pPr marL="457200" lvl="0" indent="457200" algn="l" rtl="0">
              <a:lnSpc>
                <a:spcPct val="115000"/>
              </a:lnSpc>
              <a:spcBef>
                <a:spcPts val="1200"/>
              </a:spcBef>
              <a:spcAft>
                <a:spcPts val="0"/>
              </a:spcAft>
              <a:buSzPts val="1300"/>
              <a:buNone/>
            </a:pPr>
            <a:r>
              <a:rPr lang="en" sz="1400"/>
              <a:t>Label 1:  0.2092</a:t>
            </a:r>
            <a:endParaRPr sz="1400"/>
          </a:p>
          <a:p>
            <a:pPr marL="457200" lvl="0" indent="457200" algn="l" rtl="0">
              <a:lnSpc>
                <a:spcPct val="115000"/>
              </a:lnSpc>
              <a:spcBef>
                <a:spcPts val="1200"/>
              </a:spcBef>
              <a:spcAft>
                <a:spcPts val="1200"/>
              </a:spcAft>
              <a:buSzPts val="1300"/>
              <a:buNone/>
            </a:pPr>
            <a:r>
              <a:rPr lang="en" sz="1400"/>
              <a:t>Label 2:  0.9582</a:t>
            </a:r>
            <a:endParaRPr sz="1400"/>
          </a:p>
        </p:txBody>
      </p:sp>
      <p:pic>
        <p:nvPicPr>
          <p:cNvPr id="6" name="Audio 7">
            <a:hlinkClick r:id="" action="ppaction://media"/>
            <a:extLst>
              <a:ext uri="{FF2B5EF4-FFF2-40B4-BE49-F238E27FC236}">
                <a16:creationId xmlns:a16="http://schemas.microsoft.com/office/drawing/2014/main" id="{FAA6602A-BA3E-488A-82FC-AC81323A17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60267" y="4059767"/>
            <a:ext cx="1083733" cy="10837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Support Vector Machine (SVM)</a:t>
            </a:r>
            <a:endParaRPr/>
          </a:p>
        </p:txBody>
      </p:sp>
      <p:sp>
        <p:nvSpPr>
          <p:cNvPr id="369" name="Google Shape;369;p13"/>
          <p:cNvSpPr txBox="1">
            <a:spLocks noGrp="1"/>
          </p:cNvSpPr>
          <p:nvPr>
            <p:ph type="body" idx="1"/>
          </p:nvPr>
        </p:nvSpPr>
        <p:spPr>
          <a:xfrm>
            <a:off x="1303800" y="1597875"/>
            <a:ext cx="7030500" cy="29337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en" sz="1400" b="1" dirty="0"/>
              <a:t>Using sklearn svm package</a:t>
            </a:r>
            <a:endParaRPr sz="1400" b="1" dirty="0"/>
          </a:p>
          <a:p>
            <a:pPr marL="457200" lvl="0" indent="-317500" algn="l" rtl="0">
              <a:lnSpc>
                <a:spcPct val="115000"/>
              </a:lnSpc>
              <a:spcBef>
                <a:spcPts val="0"/>
              </a:spcBef>
              <a:spcAft>
                <a:spcPts val="0"/>
              </a:spcAft>
              <a:buSzPts val="1400"/>
              <a:buChar char="●"/>
            </a:pPr>
            <a:r>
              <a:rPr lang="en" sz="1400" dirty="0"/>
              <a:t>Construct hyperplanes in multidimensional space to separate different classes</a:t>
            </a:r>
            <a:endParaRPr sz="1400" dirty="0"/>
          </a:p>
          <a:p>
            <a:pPr marL="457200" lvl="0" indent="-317500" algn="l" rtl="0">
              <a:lnSpc>
                <a:spcPct val="115000"/>
              </a:lnSpc>
              <a:spcBef>
                <a:spcPts val="0"/>
              </a:spcBef>
              <a:spcAft>
                <a:spcPts val="0"/>
              </a:spcAft>
              <a:buSzPts val="1400"/>
              <a:buChar char="●"/>
            </a:pPr>
            <a:r>
              <a:rPr lang="en" sz="1400" dirty="0"/>
              <a:t>Find the hyperplane with maximum margin from nearest data points</a:t>
            </a:r>
            <a:endParaRPr sz="1400" dirty="0"/>
          </a:p>
          <a:p>
            <a:pPr marL="457200" lvl="0" indent="-317500" algn="l" rtl="0">
              <a:lnSpc>
                <a:spcPct val="115000"/>
              </a:lnSpc>
              <a:spcBef>
                <a:spcPts val="0"/>
              </a:spcBef>
              <a:spcAft>
                <a:spcPts val="0"/>
              </a:spcAft>
              <a:buSzPts val="1400"/>
              <a:buChar char="●"/>
            </a:pPr>
            <a:r>
              <a:rPr lang="en" sz="1400" dirty="0"/>
              <a:t>Support Vectors</a:t>
            </a:r>
            <a:endParaRPr sz="1400" dirty="0"/>
          </a:p>
          <a:p>
            <a:pPr marL="914400" lvl="1" indent="-311150" algn="l" rtl="0">
              <a:lnSpc>
                <a:spcPct val="115000"/>
              </a:lnSpc>
              <a:spcBef>
                <a:spcPts val="0"/>
              </a:spcBef>
              <a:spcAft>
                <a:spcPts val="0"/>
              </a:spcAft>
              <a:buSzPts val="1300"/>
              <a:buChar char="○"/>
            </a:pPr>
            <a:r>
              <a:rPr lang="en" sz="1300" dirty="0"/>
              <a:t>Data points closest to the hyperplane</a:t>
            </a:r>
            <a:endParaRPr sz="1300" dirty="0"/>
          </a:p>
          <a:p>
            <a:pPr marL="914400" lvl="1" indent="-311150" algn="l" rtl="0">
              <a:lnSpc>
                <a:spcPct val="115000"/>
              </a:lnSpc>
              <a:spcBef>
                <a:spcPts val="0"/>
              </a:spcBef>
              <a:spcAft>
                <a:spcPts val="0"/>
              </a:spcAft>
              <a:buSzPts val="1300"/>
              <a:buChar char="○"/>
            </a:pPr>
            <a:r>
              <a:rPr lang="en" sz="1300" dirty="0"/>
              <a:t>Used in the decision function</a:t>
            </a:r>
            <a:endParaRPr sz="1300" dirty="0"/>
          </a:p>
          <a:p>
            <a:pPr marL="457200" lvl="0" indent="-317500" algn="l" rtl="0">
              <a:lnSpc>
                <a:spcPct val="115000"/>
              </a:lnSpc>
              <a:spcBef>
                <a:spcPts val="0"/>
              </a:spcBef>
              <a:spcAft>
                <a:spcPts val="0"/>
              </a:spcAft>
              <a:buSzPts val="1400"/>
              <a:buChar char="●"/>
            </a:pPr>
            <a:r>
              <a:rPr lang="en" sz="1400" dirty="0"/>
              <a:t>SVM Kernels</a:t>
            </a:r>
            <a:endParaRPr sz="1400" dirty="0"/>
          </a:p>
          <a:p>
            <a:pPr marL="914400" lvl="1" indent="-311150" algn="l" rtl="0">
              <a:lnSpc>
                <a:spcPct val="115000"/>
              </a:lnSpc>
              <a:spcBef>
                <a:spcPts val="0"/>
              </a:spcBef>
              <a:spcAft>
                <a:spcPts val="0"/>
              </a:spcAft>
              <a:buSzPts val="1300"/>
              <a:buChar char="○"/>
            </a:pPr>
            <a:r>
              <a:rPr lang="en" sz="1300" dirty="0"/>
              <a:t>Functions that transforms input data space into required form</a:t>
            </a:r>
            <a:endParaRPr sz="1300" dirty="0"/>
          </a:p>
          <a:p>
            <a:pPr marL="914400" lvl="1" indent="-311150" algn="l" rtl="0">
              <a:lnSpc>
                <a:spcPct val="115000"/>
              </a:lnSpc>
              <a:spcBef>
                <a:spcPts val="0"/>
              </a:spcBef>
              <a:spcAft>
                <a:spcPts val="0"/>
              </a:spcAft>
              <a:buSzPts val="1300"/>
              <a:buChar char="○"/>
            </a:pPr>
            <a:r>
              <a:rPr lang="en" sz="1300" dirty="0"/>
              <a:t>Converts non separable problem to separable problems by adding more dimension to it</a:t>
            </a:r>
            <a:endParaRPr sz="1300" dirty="0"/>
          </a:p>
          <a:p>
            <a:pPr marL="914400" lvl="1" indent="-311150" algn="l" rtl="0">
              <a:lnSpc>
                <a:spcPct val="115000"/>
              </a:lnSpc>
              <a:spcBef>
                <a:spcPts val="0"/>
              </a:spcBef>
              <a:spcAft>
                <a:spcPts val="0"/>
              </a:spcAft>
              <a:buSzPts val="1300"/>
              <a:buChar char="○"/>
            </a:pPr>
            <a:r>
              <a:rPr lang="en" sz="1300" dirty="0"/>
              <a:t>Linear, polynomial, radial basis function</a:t>
            </a:r>
            <a:endParaRPr sz="1300" dirty="0"/>
          </a:p>
        </p:txBody>
      </p:sp>
      <p:pic>
        <p:nvPicPr>
          <p:cNvPr id="3" name="13">
            <a:hlinkClick r:id="" action="ppaction://media"/>
            <a:extLst>
              <a:ext uri="{FF2B5EF4-FFF2-40B4-BE49-F238E27FC236}">
                <a16:creationId xmlns:a16="http://schemas.microsoft.com/office/drawing/2014/main" id="{443C9283-1E9F-42EB-9C0A-52EEFFD794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6962" y="445394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Convert word to vector (TF-IDF)</a:t>
            </a:r>
            <a:endParaRPr/>
          </a:p>
        </p:txBody>
      </p:sp>
      <p:sp>
        <p:nvSpPr>
          <p:cNvPr id="375" name="Google Shape;375;p14"/>
          <p:cNvSpPr txBox="1">
            <a:spLocks noGrp="1"/>
          </p:cNvSpPr>
          <p:nvPr>
            <p:ph type="body" idx="1"/>
          </p:nvPr>
        </p:nvSpPr>
        <p:spPr>
          <a:xfrm>
            <a:off x="1303800" y="1527300"/>
            <a:ext cx="7030500" cy="8232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 sz="1600"/>
              <a:t>Split the original data set into training and testing parts by sklearn</a:t>
            </a:r>
            <a:endParaRPr sz="1600"/>
          </a:p>
          <a:p>
            <a:pPr marL="457200" lvl="0" indent="-330200" algn="l" rtl="0">
              <a:lnSpc>
                <a:spcPct val="115000"/>
              </a:lnSpc>
              <a:spcBef>
                <a:spcPts val="0"/>
              </a:spcBef>
              <a:spcAft>
                <a:spcPts val="0"/>
              </a:spcAft>
              <a:buSzPts val="1600"/>
              <a:buChar char="●"/>
            </a:pPr>
            <a:r>
              <a:rPr lang="en" sz="1600"/>
              <a:t>Word vectorization with TF-IDF</a:t>
            </a:r>
            <a:endParaRPr sz="1600"/>
          </a:p>
        </p:txBody>
      </p:sp>
      <p:pic>
        <p:nvPicPr>
          <p:cNvPr id="376" name="Google Shape;376;p14"/>
          <p:cNvPicPr preferRelativeResize="0"/>
          <p:nvPr/>
        </p:nvPicPr>
        <p:blipFill rotWithShape="1">
          <a:blip r:embed="rId5">
            <a:alphaModFix/>
          </a:blip>
          <a:srcRect l="3232"/>
          <a:stretch/>
        </p:blipFill>
        <p:spPr>
          <a:xfrm>
            <a:off x="4896525" y="2350512"/>
            <a:ext cx="2942225" cy="2722500"/>
          </a:xfrm>
          <a:prstGeom prst="rect">
            <a:avLst/>
          </a:prstGeom>
          <a:noFill/>
          <a:ln>
            <a:noFill/>
          </a:ln>
        </p:spPr>
      </p:pic>
      <p:pic>
        <p:nvPicPr>
          <p:cNvPr id="377" name="Google Shape;377;p14"/>
          <p:cNvPicPr preferRelativeResize="0"/>
          <p:nvPr/>
        </p:nvPicPr>
        <p:blipFill rotWithShape="1">
          <a:blip r:embed="rId6">
            <a:alphaModFix/>
          </a:blip>
          <a:srcRect/>
          <a:stretch/>
        </p:blipFill>
        <p:spPr>
          <a:xfrm>
            <a:off x="290356" y="2793001"/>
            <a:ext cx="4434851" cy="1680575"/>
          </a:xfrm>
          <a:prstGeom prst="rect">
            <a:avLst/>
          </a:prstGeom>
          <a:noFill/>
          <a:ln>
            <a:noFill/>
          </a:ln>
        </p:spPr>
      </p:pic>
      <p:pic>
        <p:nvPicPr>
          <p:cNvPr id="2" name="14">
            <a:hlinkClick r:id="" action="ppaction://media"/>
            <a:extLst>
              <a:ext uri="{FF2B5EF4-FFF2-40B4-BE49-F238E27FC236}">
                <a16:creationId xmlns:a16="http://schemas.microsoft.com/office/drawing/2014/main" id="{7491BA4A-9FDC-4452-8285-DB7CE55A17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76671" y="448265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Code Demo – SVM Model</a:t>
            </a:r>
            <a:endParaRPr/>
          </a:p>
        </p:txBody>
      </p:sp>
      <p:pic>
        <p:nvPicPr>
          <p:cNvPr id="383" name="Google Shape;383;p15"/>
          <p:cNvPicPr preferRelativeResize="0"/>
          <p:nvPr/>
        </p:nvPicPr>
        <p:blipFill rotWithShape="1">
          <a:blip r:embed="rId5">
            <a:alphaModFix/>
          </a:blip>
          <a:srcRect b="31238"/>
          <a:stretch/>
        </p:blipFill>
        <p:spPr>
          <a:xfrm>
            <a:off x="492335" y="1528764"/>
            <a:ext cx="5262681" cy="1557338"/>
          </a:xfrm>
          <a:prstGeom prst="rect">
            <a:avLst/>
          </a:prstGeom>
          <a:noFill/>
          <a:ln>
            <a:noFill/>
          </a:ln>
        </p:spPr>
      </p:pic>
      <p:pic>
        <p:nvPicPr>
          <p:cNvPr id="384" name="Google Shape;384;p15"/>
          <p:cNvPicPr preferRelativeResize="0"/>
          <p:nvPr/>
        </p:nvPicPr>
        <p:blipFill rotWithShape="1">
          <a:blip r:embed="rId6">
            <a:alphaModFix/>
          </a:blip>
          <a:srcRect b="31392"/>
          <a:stretch/>
        </p:blipFill>
        <p:spPr>
          <a:xfrm>
            <a:off x="3542769" y="3164929"/>
            <a:ext cx="4791531" cy="1842839"/>
          </a:xfrm>
          <a:prstGeom prst="rect">
            <a:avLst/>
          </a:prstGeom>
          <a:noFill/>
          <a:ln>
            <a:noFill/>
          </a:ln>
        </p:spPr>
      </p:pic>
      <p:pic>
        <p:nvPicPr>
          <p:cNvPr id="2" name="15">
            <a:hlinkClick r:id="" action="ppaction://media"/>
            <a:extLst>
              <a:ext uri="{FF2B5EF4-FFF2-40B4-BE49-F238E27FC236}">
                <a16:creationId xmlns:a16="http://schemas.microsoft.com/office/drawing/2014/main" id="{69CA6BEA-3EF5-4B6B-B7A5-D6BC2790C7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56179" y="452040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Evaluation</a:t>
            </a:r>
            <a:endParaRPr/>
          </a:p>
        </p:txBody>
      </p:sp>
      <p:sp>
        <p:nvSpPr>
          <p:cNvPr id="390" name="Google Shape;390;p16"/>
          <p:cNvSpPr txBox="1">
            <a:spLocks noGrp="1"/>
          </p:cNvSpPr>
          <p:nvPr>
            <p:ph type="body" idx="1"/>
          </p:nvPr>
        </p:nvSpPr>
        <p:spPr>
          <a:xfrm>
            <a:off x="4819050" y="1526033"/>
            <a:ext cx="3120300" cy="1290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b="1" dirty="0"/>
              <a:t>Accuracy with upsampling:</a:t>
            </a:r>
            <a:endParaRPr sz="1400" b="1" dirty="0"/>
          </a:p>
          <a:p>
            <a:pPr marL="457200" lvl="0" indent="0" algn="l" rtl="0">
              <a:lnSpc>
                <a:spcPct val="115000"/>
              </a:lnSpc>
              <a:spcBef>
                <a:spcPts val="1200"/>
              </a:spcBef>
              <a:spcAft>
                <a:spcPts val="0"/>
              </a:spcAft>
              <a:buSzPts val="1300"/>
              <a:buNone/>
            </a:pPr>
            <a:r>
              <a:rPr lang="en" sz="1400" dirty="0"/>
              <a:t>Linear kernel: 77.82 % </a:t>
            </a:r>
            <a:endParaRPr sz="1400" dirty="0"/>
          </a:p>
          <a:p>
            <a:pPr marL="457200" lvl="0" indent="0" algn="l" rtl="0">
              <a:lnSpc>
                <a:spcPct val="115000"/>
              </a:lnSpc>
              <a:spcBef>
                <a:spcPts val="1200"/>
              </a:spcBef>
              <a:spcAft>
                <a:spcPts val="1200"/>
              </a:spcAft>
              <a:buSzPts val="1300"/>
              <a:buNone/>
            </a:pPr>
            <a:r>
              <a:rPr lang="en" sz="1400" b="1" dirty="0">
                <a:solidFill>
                  <a:srgbClr val="E06666"/>
                </a:solidFill>
              </a:rPr>
              <a:t>RBF kernel: 89.54 %</a:t>
            </a:r>
            <a:r>
              <a:rPr lang="en" sz="1400" dirty="0"/>
              <a:t> </a:t>
            </a:r>
            <a:endParaRPr sz="1400" dirty="0"/>
          </a:p>
        </p:txBody>
      </p:sp>
      <p:sp>
        <p:nvSpPr>
          <p:cNvPr id="391" name="Google Shape;391;p16"/>
          <p:cNvSpPr txBox="1"/>
          <p:nvPr/>
        </p:nvSpPr>
        <p:spPr>
          <a:xfrm>
            <a:off x="459325" y="3035000"/>
            <a:ext cx="3642600" cy="1483453"/>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0"/>
              </a:spcBef>
              <a:spcAft>
                <a:spcPts val="0"/>
              </a:spcAft>
              <a:buClr>
                <a:schemeClr val="dk2"/>
              </a:buClr>
              <a:buSzPts val="1500"/>
              <a:buFont typeface="Nunito"/>
              <a:buChar char="●"/>
            </a:pPr>
            <a:r>
              <a:rPr lang="en" b="0" i="0" u="none" strike="noStrike" cap="none">
                <a:solidFill>
                  <a:schemeClr val="dk2"/>
                </a:solidFill>
                <a:latin typeface="Nunito"/>
                <a:ea typeface="Nunito"/>
                <a:cs typeface="Nunito"/>
                <a:sym typeface="Nunito"/>
              </a:rPr>
              <a:t>By examining the F1-score across classes:</a:t>
            </a:r>
            <a:endParaRPr b="0" i="0" u="none" strike="noStrike" cap="none">
              <a:solidFill>
                <a:schemeClr val="dk2"/>
              </a:solidFill>
              <a:latin typeface="Nunito"/>
              <a:ea typeface="Nunito"/>
              <a:cs typeface="Nunito"/>
              <a:sym typeface="Nunito"/>
            </a:endParaRPr>
          </a:p>
          <a:p>
            <a:pPr marL="457200" marR="0" lvl="0" indent="0" algn="l" rtl="0">
              <a:lnSpc>
                <a:spcPct val="115000"/>
              </a:lnSpc>
              <a:spcBef>
                <a:spcPts val="1200"/>
              </a:spcBef>
              <a:spcAft>
                <a:spcPts val="1200"/>
              </a:spcAft>
              <a:buClr>
                <a:srgbClr val="000000"/>
              </a:buClr>
              <a:buSzPts val="1500"/>
              <a:buFont typeface="Arial"/>
              <a:buNone/>
            </a:pPr>
            <a:r>
              <a:rPr lang="en" b="1" i="0" u="none" strike="noStrike" cap="none">
                <a:solidFill>
                  <a:schemeClr val="dk2"/>
                </a:solidFill>
                <a:latin typeface="Nunito"/>
                <a:ea typeface="Nunito"/>
                <a:cs typeface="Nunito"/>
                <a:sym typeface="Nunito"/>
              </a:rPr>
              <a:t>This model for label 2 prediction may be overfitted</a:t>
            </a:r>
            <a:endParaRPr b="1" i="0" u="none" strike="noStrike" cap="none">
              <a:solidFill>
                <a:srgbClr val="000000"/>
              </a:solidFill>
              <a:latin typeface="Arial"/>
              <a:ea typeface="Arial"/>
              <a:cs typeface="Arial"/>
              <a:sym typeface="Arial"/>
            </a:endParaRPr>
          </a:p>
        </p:txBody>
      </p:sp>
      <p:sp>
        <p:nvSpPr>
          <p:cNvPr id="392" name="Google Shape;392;p16"/>
          <p:cNvSpPr txBox="1">
            <a:spLocks noGrp="1"/>
          </p:cNvSpPr>
          <p:nvPr>
            <p:ph type="body" idx="1"/>
          </p:nvPr>
        </p:nvSpPr>
        <p:spPr>
          <a:xfrm>
            <a:off x="1071300" y="1522725"/>
            <a:ext cx="3180900" cy="1290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ct val="108108"/>
              <a:buChar char="●"/>
            </a:pPr>
            <a:r>
              <a:rPr lang="en" sz="1400" b="1" dirty="0"/>
              <a:t>Accuracy without upsampling:</a:t>
            </a:r>
            <a:endParaRPr sz="1400" b="1" dirty="0"/>
          </a:p>
          <a:p>
            <a:pPr marL="457200" lvl="0" indent="0" algn="l" rtl="0">
              <a:lnSpc>
                <a:spcPct val="115000"/>
              </a:lnSpc>
              <a:spcBef>
                <a:spcPts val="1200"/>
              </a:spcBef>
              <a:spcAft>
                <a:spcPts val="0"/>
              </a:spcAft>
              <a:buSzPct val="100386"/>
              <a:buNone/>
            </a:pPr>
            <a:r>
              <a:rPr lang="en" sz="1400" dirty="0"/>
              <a:t>Linear kernel: 65.67 % </a:t>
            </a:r>
            <a:endParaRPr sz="1400" dirty="0"/>
          </a:p>
          <a:p>
            <a:pPr marL="457200" lvl="0" indent="0" algn="l" rtl="0">
              <a:lnSpc>
                <a:spcPct val="115000"/>
              </a:lnSpc>
              <a:spcBef>
                <a:spcPts val="1200"/>
              </a:spcBef>
              <a:spcAft>
                <a:spcPts val="1200"/>
              </a:spcAft>
              <a:buSzPct val="100386"/>
              <a:buNone/>
            </a:pPr>
            <a:r>
              <a:rPr lang="en" sz="1400" dirty="0"/>
              <a:t>RBF kernel: 72.65 % </a:t>
            </a:r>
            <a:endParaRPr sz="1400" dirty="0"/>
          </a:p>
        </p:txBody>
      </p:sp>
      <p:pic>
        <p:nvPicPr>
          <p:cNvPr id="393" name="Google Shape;393;p16"/>
          <p:cNvPicPr preferRelativeResize="0"/>
          <p:nvPr/>
        </p:nvPicPr>
        <p:blipFill rotWithShape="1">
          <a:blip r:embed="rId5">
            <a:alphaModFix/>
          </a:blip>
          <a:srcRect/>
          <a:stretch/>
        </p:blipFill>
        <p:spPr>
          <a:xfrm>
            <a:off x="4252200" y="2986874"/>
            <a:ext cx="4537150" cy="1742350"/>
          </a:xfrm>
          <a:prstGeom prst="rect">
            <a:avLst/>
          </a:prstGeom>
          <a:noFill/>
          <a:ln>
            <a:noFill/>
          </a:ln>
        </p:spPr>
      </p:pic>
      <p:pic>
        <p:nvPicPr>
          <p:cNvPr id="2" name="16">
            <a:hlinkClick r:id="" action="ppaction://media"/>
            <a:extLst>
              <a:ext uri="{FF2B5EF4-FFF2-40B4-BE49-F238E27FC236}">
                <a16:creationId xmlns:a16="http://schemas.microsoft.com/office/drawing/2014/main" id="{252025C4-5A8C-48C1-AE2A-036150F97A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4300" y="448352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LSTM</a:t>
            </a:r>
            <a:endParaRPr/>
          </a:p>
        </p:txBody>
      </p:sp>
      <p:sp>
        <p:nvSpPr>
          <p:cNvPr id="399" name="Google Shape;399;p17"/>
          <p:cNvSpPr txBox="1">
            <a:spLocks noGrp="1"/>
          </p:cNvSpPr>
          <p:nvPr>
            <p:ph type="body" idx="1"/>
          </p:nvPr>
        </p:nvSpPr>
        <p:spPr>
          <a:xfrm>
            <a:off x="1056750" y="1597875"/>
            <a:ext cx="7030500" cy="893400"/>
          </a:xfrm>
          <a:prstGeom prst="rect">
            <a:avLst/>
          </a:prstGeom>
          <a:noFill/>
          <a:ln>
            <a:noFill/>
          </a:ln>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Char char="●"/>
            </a:pPr>
            <a:r>
              <a:rPr lang="en" sz="1500" dirty="0"/>
              <a:t>We used </a:t>
            </a:r>
            <a:r>
              <a:rPr lang="en" sz="1500" b="1" dirty="0"/>
              <a:t>torch</a:t>
            </a:r>
            <a:r>
              <a:rPr lang="en" sz="1500" dirty="0"/>
              <a:t> to build the Bi-Directional LSTM Neural Network</a:t>
            </a:r>
            <a:endParaRPr sz="1500" dirty="0"/>
          </a:p>
          <a:p>
            <a:pPr marL="457200" lvl="0" indent="-323850" algn="l" rtl="0">
              <a:lnSpc>
                <a:spcPct val="150000"/>
              </a:lnSpc>
              <a:spcBef>
                <a:spcPts val="0"/>
              </a:spcBef>
              <a:spcAft>
                <a:spcPts val="0"/>
              </a:spcAft>
              <a:buSzPts val="1500"/>
              <a:buChar char="●"/>
            </a:pPr>
            <a:r>
              <a:rPr lang="en" sz="1500" dirty="0"/>
              <a:t>First, transfer data into torch form with </a:t>
            </a:r>
            <a:r>
              <a:rPr lang="en" sz="1500" b="1" dirty="0"/>
              <a:t>torchtext.legacy.data</a:t>
            </a:r>
            <a:endParaRPr sz="1500" b="1" dirty="0"/>
          </a:p>
        </p:txBody>
      </p:sp>
      <p:pic>
        <p:nvPicPr>
          <p:cNvPr id="400" name="Google Shape;400;p17"/>
          <p:cNvPicPr preferRelativeResize="0"/>
          <p:nvPr/>
        </p:nvPicPr>
        <p:blipFill rotWithShape="1">
          <a:blip r:embed="rId5">
            <a:alphaModFix/>
          </a:blip>
          <a:srcRect/>
          <a:stretch/>
        </p:blipFill>
        <p:spPr>
          <a:xfrm>
            <a:off x="152400" y="2623375"/>
            <a:ext cx="8839199" cy="1530007"/>
          </a:xfrm>
          <a:prstGeom prst="rect">
            <a:avLst/>
          </a:prstGeom>
          <a:noFill/>
          <a:ln>
            <a:noFill/>
          </a:ln>
        </p:spPr>
      </p:pic>
      <p:pic>
        <p:nvPicPr>
          <p:cNvPr id="2" name="17">
            <a:hlinkClick r:id="" action="ppaction://media"/>
            <a:extLst>
              <a:ext uri="{FF2B5EF4-FFF2-40B4-BE49-F238E27FC236}">
                <a16:creationId xmlns:a16="http://schemas.microsoft.com/office/drawing/2014/main" id="{B3006E6F-17C7-4527-9845-611AB098FE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5398" y="450936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Convert words to vectors (GloVe)</a:t>
            </a:r>
            <a:endParaRPr/>
          </a:p>
        </p:txBody>
      </p:sp>
      <p:sp>
        <p:nvSpPr>
          <p:cNvPr id="406" name="Google Shape;406;p18"/>
          <p:cNvSpPr txBox="1">
            <a:spLocks noGrp="1"/>
          </p:cNvSpPr>
          <p:nvPr>
            <p:ph type="body" idx="1"/>
          </p:nvPr>
        </p:nvSpPr>
        <p:spPr>
          <a:xfrm>
            <a:off x="1303800" y="1990050"/>
            <a:ext cx="7030500" cy="715800"/>
          </a:xfrm>
          <a:prstGeom prst="rect">
            <a:avLst/>
          </a:prstGeom>
          <a:noFill/>
          <a:ln>
            <a:noFill/>
          </a:ln>
        </p:spPr>
        <p:txBody>
          <a:bodyPr spcFirstLastPara="1" wrap="square" lIns="91425" tIns="91425" rIns="91425" bIns="91425" anchor="t" anchorCtr="0">
            <a:normAutofit/>
          </a:bodyPr>
          <a:lstStyle/>
          <a:p>
            <a:pPr marL="457200" lvl="0" indent="-323850" algn="l" rtl="0">
              <a:lnSpc>
                <a:spcPct val="115000"/>
              </a:lnSpc>
              <a:spcBef>
                <a:spcPts val="0"/>
              </a:spcBef>
              <a:spcAft>
                <a:spcPts val="0"/>
              </a:spcAft>
              <a:buSzPts val="1500"/>
              <a:buChar char="●"/>
            </a:pPr>
            <a:r>
              <a:rPr lang="en" sz="1500"/>
              <a:t>Split data set</a:t>
            </a:r>
            <a:endParaRPr sz="1500"/>
          </a:p>
          <a:p>
            <a:pPr marL="457200" lvl="0" indent="-323850" algn="l" rtl="0">
              <a:lnSpc>
                <a:spcPct val="115000"/>
              </a:lnSpc>
              <a:spcBef>
                <a:spcPts val="0"/>
              </a:spcBef>
              <a:spcAft>
                <a:spcPts val="0"/>
              </a:spcAft>
              <a:buSzPts val="1500"/>
              <a:buChar char="●"/>
            </a:pPr>
            <a:r>
              <a:rPr lang="en" sz="1500"/>
              <a:t>Convert words to vectors with GloVe</a:t>
            </a:r>
            <a:endParaRPr sz="1500"/>
          </a:p>
        </p:txBody>
      </p:sp>
      <p:pic>
        <p:nvPicPr>
          <p:cNvPr id="407" name="Google Shape;407;p18"/>
          <p:cNvPicPr preferRelativeResize="0"/>
          <p:nvPr/>
        </p:nvPicPr>
        <p:blipFill rotWithShape="1">
          <a:blip r:embed="rId5">
            <a:alphaModFix/>
          </a:blip>
          <a:srcRect/>
          <a:stretch/>
        </p:blipFill>
        <p:spPr>
          <a:xfrm>
            <a:off x="508700" y="2923675"/>
            <a:ext cx="8126599" cy="1236075"/>
          </a:xfrm>
          <a:prstGeom prst="rect">
            <a:avLst/>
          </a:prstGeom>
          <a:noFill/>
          <a:ln>
            <a:noFill/>
          </a:ln>
        </p:spPr>
      </p:pic>
      <p:pic>
        <p:nvPicPr>
          <p:cNvPr id="2" name="18">
            <a:hlinkClick r:id="" action="ppaction://media"/>
            <a:extLst>
              <a:ext uri="{FF2B5EF4-FFF2-40B4-BE49-F238E27FC236}">
                <a16:creationId xmlns:a16="http://schemas.microsoft.com/office/drawing/2014/main" id="{5C0FBAD2-AA4D-4544-9F23-AC448F5186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53162" y="455785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Build the Neural Network</a:t>
            </a:r>
            <a:endParaRPr/>
          </a:p>
        </p:txBody>
      </p:sp>
      <p:sp>
        <p:nvSpPr>
          <p:cNvPr id="413" name="Google Shape;413;p19"/>
          <p:cNvSpPr txBox="1">
            <a:spLocks noGrp="1"/>
          </p:cNvSpPr>
          <p:nvPr>
            <p:ph type="body" idx="1"/>
          </p:nvPr>
        </p:nvSpPr>
        <p:spPr>
          <a:xfrm>
            <a:off x="654900" y="1496125"/>
            <a:ext cx="7834200" cy="941400"/>
          </a:xfrm>
          <a:prstGeom prst="rect">
            <a:avLst/>
          </a:prstGeom>
          <a:noFill/>
          <a:ln>
            <a:noFill/>
          </a:ln>
        </p:spPr>
        <p:txBody>
          <a:bodyPr spcFirstLastPara="1" wrap="square" lIns="91425" tIns="91425" rIns="91425" bIns="91425" anchor="t" anchorCtr="0">
            <a:normAutofit fontScale="92500" lnSpcReduction="20000"/>
          </a:bodyPr>
          <a:lstStyle/>
          <a:p>
            <a:pPr marL="457200" lvl="0" indent="-330200" algn="l" rtl="0">
              <a:lnSpc>
                <a:spcPct val="115000"/>
              </a:lnSpc>
              <a:spcBef>
                <a:spcPts val="0"/>
              </a:spcBef>
              <a:spcAft>
                <a:spcPts val="0"/>
              </a:spcAft>
              <a:buSzPct val="108108"/>
              <a:buChar char="●"/>
            </a:pPr>
            <a:r>
              <a:rPr lang="en" sz="1600"/>
              <a:t>We build the Bi-LSTM Neural Network, set hyper-parameters, and optimizer</a:t>
            </a:r>
            <a:endParaRPr sz="1600"/>
          </a:p>
          <a:p>
            <a:pPr marL="0" lvl="0" indent="0" algn="ctr" rtl="0">
              <a:lnSpc>
                <a:spcPct val="115000"/>
              </a:lnSpc>
              <a:spcBef>
                <a:spcPts val="1200"/>
              </a:spcBef>
              <a:spcAft>
                <a:spcPts val="1200"/>
              </a:spcAft>
              <a:buSzPct val="87837"/>
              <a:buNone/>
            </a:pPr>
            <a:r>
              <a:rPr lang="en" sz="1600"/>
              <a:t>(Here are part of the network’s codes)</a:t>
            </a:r>
            <a:endParaRPr sz="1600"/>
          </a:p>
        </p:txBody>
      </p:sp>
      <p:pic>
        <p:nvPicPr>
          <p:cNvPr id="414" name="Google Shape;414;p19"/>
          <p:cNvPicPr preferRelativeResize="0"/>
          <p:nvPr/>
        </p:nvPicPr>
        <p:blipFill rotWithShape="1">
          <a:blip r:embed="rId5">
            <a:alphaModFix/>
          </a:blip>
          <a:srcRect/>
          <a:stretch/>
        </p:blipFill>
        <p:spPr>
          <a:xfrm>
            <a:off x="4918044" y="2231251"/>
            <a:ext cx="4035100" cy="2628750"/>
          </a:xfrm>
          <a:prstGeom prst="rect">
            <a:avLst/>
          </a:prstGeom>
          <a:noFill/>
          <a:ln>
            <a:noFill/>
          </a:ln>
        </p:spPr>
      </p:pic>
      <p:pic>
        <p:nvPicPr>
          <p:cNvPr id="415" name="Google Shape;415;p19"/>
          <p:cNvPicPr preferRelativeResize="0"/>
          <p:nvPr/>
        </p:nvPicPr>
        <p:blipFill rotWithShape="1">
          <a:blip r:embed="rId6">
            <a:alphaModFix/>
          </a:blip>
          <a:srcRect/>
          <a:stretch/>
        </p:blipFill>
        <p:spPr>
          <a:xfrm>
            <a:off x="160800" y="2495425"/>
            <a:ext cx="4617621" cy="2232934"/>
          </a:xfrm>
          <a:prstGeom prst="rect">
            <a:avLst/>
          </a:prstGeom>
          <a:noFill/>
          <a:ln>
            <a:noFill/>
          </a:ln>
        </p:spPr>
      </p:pic>
      <p:pic>
        <p:nvPicPr>
          <p:cNvPr id="2" name="19">
            <a:hlinkClick r:id="" action="ppaction://media"/>
            <a:extLst>
              <a:ext uri="{FF2B5EF4-FFF2-40B4-BE49-F238E27FC236}">
                <a16:creationId xmlns:a16="http://schemas.microsoft.com/office/drawing/2014/main" id="{3BCB9FCA-6C7A-4913-8F7C-CB8E033CA8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64280" y="448467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Introduction</a:t>
            </a:r>
            <a:endParaRPr/>
          </a:p>
        </p:txBody>
      </p:sp>
      <p:sp>
        <p:nvSpPr>
          <p:cNvPr id="284" name="Google Shape;284;p2"/>
          <p:cNvSpPr txBox="1">
            <a:spLocks noGrp="1"/>
          </p:cNvSpPr>
          <p:nvPr>
            <p:ph type="body" idx="1"/>
          </p:nvPr>
        </p:nvSpPr>
        <p:spPr>
          <a:xfrm>
            <a:off x="1475575" y="2861675"/>
            <a:ext cx="5557800" cy="8538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sz="1800"/>
              <a:t>Perform sentiment analysis on news headlines to predict stock price changes</a:t>
            </a:r>
            <a:endParaRPr sz="1800"/>
          </a:p>
        </p:txBody>
      </p:sp>
      <p:sp>
        <p:nvSpPr>
          <p:cNvPr id="285" name="Google Shape;285;p2"/>
          <p:cNvSpPr txBox="1"/>
          <p:nvPr/>
        </p:nvSpPr>
        <p:spPr>
          <a:xfrm>
            <a:off x="1144425" y="1756900"/>
            <a:ext cx="3318000" cy="461700"/>
          </a:xfrm>
          <a:prstGeom prst="rect">
            <a:avLst/>
          </a:prstGeom>
          <a:noFill/>
          <a:ln>
            <a:noFill/>
          </a:ln>
        </p:spPr>
        <p:txBody>
          <a:bodyPr spcFirstLastPara="1" wrap="square" lIns="91425" tIns="91425" rIns="91425" bIns="91425" anchor="ctr" anchorCtr="0">
            <a:spAutoFit/>
          </a:bodyPr>
          <a:lstStyle/>
          <a:p>
            <a:pPr marL="457200" marR="0" lvl="0" indent="0" algn="l" rtl="0">
              <a:lnSpc>
                <a:spcPct val="115000"/>
              </a:lnSpc>
              <a:spcBef>
                <a:spcPts val="0"/>
              </a:spcBef>
              <a:spcAft>
                <a:spcPts val="1200"/>
              </a:spcAft>
              <a:buClr>
                <a:srgbClr val="000000"/>
              </a:buClr>
              <a:buSzPts val="1800"/>
              <a:buFont typeface="Arial"/>
              <a:buNone/>
            </a:pPr>
            <a:r>
              <a:rPr lang="en" sz="1800" b="0" i="0" u="none" strike="noStrike" cap="none">
                <a:solidFill>
                  <a:schemeClr val="dk2"/>
                </a:solidFill>
                <a:latin typeface="Nunito"/>
                <a:ea typeface="Nunito"/>
                <a:cs typeface="Nunito"/>
                <a:sym typeface="Nunito"/>
              </a:rPr>
              <a:t>Investors are irrational</a:t>
            </a:r>
            <a:endParaRPr sz="1800" b="0" i="0" u="none" strike="noStrike" cap="none">
              <a:solidFill>
                <a:schemeClr val="dk2"/>
              </a:solidFill>
              <a:latin typeface="Nunito"/>
              <a:ea typeface="Nunito"/>
              <a:cs typeface="Nunito"/>
              <a:sym typeface="Nunito"/>
            </a:endParaRPr>
          </a:p>
        </p:txBody>
      </p:sp>
      <p:sp>
        <p:nvSpPr>
          <p:cNvPr id="286" name="Google Shape;286;p2"/>
          <p:cNvSpPr txBox="1"/>
          <p:nvPr/>
        </p:nvSpPr>
        <p:spPr>
          <a:xfrm>
            <a:off x="5366125" y="1756900"/>
            <a:ext cx="1533900" cy="461700"/>
          </a:xfrm>
          <a:prstGeom prst="rect">
            <a:avLst/>
          </a:prstGeom>
          <a:noFill/>
          <a:ln>
            <a:noFill/>
          </a:ln>
        </p:spPr>
        <p:txBody>
          <a:bodyPr spcFirstLastPara="1" wrap="square" lIns="91425" tIns="91425" rIns="91425" bIns="91425" anchor="ctr" anchorCtr="0">
            <a:spAutoFit/>
          </a:bodyPr>
          <a:lstStyle/>
          <a:p>
            <a:pPr marL="457200" marR="0" lvl="0" indent="0" algn="l" rtl="0">
              <a:lnSpc>
                <a:spcPct val="115000"/>
              </a:lnSpc>
              <a:spcBef>
                <a:spcPts val="0"/>
              </a:spcBef>
              <a:spcAft>
                <a:spcPts val="1200"/>
              </a:spcAft>
              <a:buClr>
                <a:srgbClr val="000000"/>
              </a:buClr>
              <a:buSzPts val="1800"/>
              <a:buFont typeface="Arial"/>
              <a:buNone/>
            </a:pPr>
            <a:r>
              <a:rPr lang="en" sz="1800" b="0" i="0" u="none" strike="noStrike" cap="none">
                <a:solidFill>
                  <a:schemeClr val="dk2"/>
                </a:solidFill>
                <a:latin typeface="Nunito"/>
                <a:ea typeface="Nunito"/>
                <a:cs typeface="Nunito"/>
                <a:sym typeface="Nunito"/>
              </a:rPr>
              <a:t>News</a:t>
            </a:r>
            <a:endParaRPr sz="1800" b="0" i="0" u="none" strike="noStrike" cap="none">
              <a:solidFill>
                <a:schemeClr val="dk2"/>
              </a:solidFill>
              <a:latin typeface="Nunito"/>
              <a:ea typeface="Nunito"/>
              <a:cs typeface="Nunito"/>
              <a:sym typeface="Nunito"/>
            </a:endParaRPr>
          </a:p>
        </p:txBody>
      </p:sp>
      <p:cxnSp>
        <p:nvCxnSpPr>
          <p:cNvPr id="287" name="Google Shape;287;p2"/>
          <p:cNvCxnSpPr>
            <a:stCxn id="285" idx="3"/>
            <a:endCxn id="286" idx="1"/>
          </p:cNvCxnSpPr>
          <p:nvPr/>
        </p:nvCxnSpPr>
        <p:spPr>
          <a:xfrm>
            <a:off x="4462425" y="1987750"/>
            <a:ext cx="903600" cy="0"/>
          </a:xfrm>
          <a:prstGeom prst="straightConnector1">
            <a:avLst/>
          </a:prstGeom>
          <a:noFill/>
          <a:ln w="9525" cap="flat" cmpd="sng">
            <a:solidFill>
              <a:schemeClr val="dk2"/>
            </a:solidFill>
            <a:prstDash val="solid"/>
            <a:round/>
            <a:headEnd type="none" w="sm" len="sm"/>
            <a:tailEnd type="triangle" w="med" len="med"/>
          </a:ln>
        </p:spPr>
      </p:cxnSp>
      <p:pic>
        <p:nvPicPr>
          <p:cNvPr id="4" name="2">
            <a:hlinkClick r:id="" action="ppaction://media"/>
            <a:extLst>
              <a:ext uri="{FF2B5EF4-FFF2-40B4-BE49-F238E27FC236}">
                <a16:creationId xmlns:a16="http://schemas.microsoft.com/office/drawing/2014/main" id="{40C5A084-8F95-464D-8991-EC2603C26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0725" y="443687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78"/>
    </mc:Choice>
    <mc:Fallback xmlns="">
      <p:transition spd="slow" advTm="19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Code Domo</a:t>
            </a:r>
            <a:endParaRPr/>
          </a:p>
        </p:txBody>
      </p:sp>
      <p:pic>
        <p:nvPicPr>
          <p:cNvPr id="421" name="Google Shape;421;p20"/>
          <p:cNvPicPr preferRelativeResize="0"/>
          <p:nvPr/>
        </p:nvPicPr>
        <p:blipFill rotWithShape="1">
          <a:blip r:embed="rId5">
            <a:alphaModFix/>
          </a:blip>
          <a:srcRect/>
          <a:stretch/>
        </p:blipFill>
        <p:spPr>
          <a:xfrm>
            <a:off x="5539465" y="1925216"/>
            <a:ext cx="3382775" cy="2128300"/>
          </a:xfrm>
          <a:prstGeom prst="rect">
            <a:avLst/>
          </a:prstGeom>
          <a:noFill/>
          <a:ln>
            <a:noFill/>
          </a:ln>
        </p:spPr>
      </p:pic>
      <p:pic>
        <p:nvPicPr>
          <p:cNvPr id="422" name="Google Shape;422;p20"/>
          <p:cNvPicPr preferRelativeResize="0"/>
          <p:nvPr/>
        </p:nvPicPr>
        <p:blipFill rotWithShape="1">
          <a:blip r:embed="rId6">
            <a:alphaModFix/>
          </a:blip>
          <a:srcRect/>
          <a:stretch/>
        </p:blipFill>
        <p:spPr>
          <a:xfrm>
            <a:off x="129540" y="1788056"/>
            <a:ext cx="5299959" cy="2635203"/>
          </a:xfrm>
          <a:prstGeom prst="rect">
            <a:avLst/>
          </a:prstGeom>
          <a:noFill/>
          <a:ln>
            <a:noFill/>
          </a:ln>
        </p:spPr>
      </p:pic>
      <p:pic>
        <p:nvPicPr>
          <p:cNvPr id="2" name="20">
            <a:hlinkClick r:id="" action="ppaction://media"/>
            <a:extLst>
              <a:ext uri="{FF2B5EF4-FFF2-40B4-BE49-F238E27FC236}">
                <a16:creationId xmlns:a16="http://schemas.microsoft.com/office/drawing/2014/main" id="{64308F01-B3DB-48E8-914D-691AF6ADE8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4771" y="455331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Optimizer</a:t>
            </a:r>
            <a:endParaRPr/>
          </a:p>
        </p:txBody>
      </p:sp>
      <p:sp>
        <p:nvSpPr>
          <p:cNvPr id="428" name="Google Shape;428;p21"/>
          <p:cNvSpPr txBox="1">
            <a:spLocks noGrp="1"/>
          </p:cNvSpPr>
          <p:nvPr>
            <p:ph type="body" idx="1"/>
          </p:nvPr>
        </p:nvSpPr>
        <p:spPr>
          <a:xfrm>
            <a:off x="3997120" y="666071"/>
            <a:ext cx="4597716" cy="730848"/>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We use Adam as the optimizer</a:t>
            </a:r>
            <a:endParaRPr/>
          </a:p>
          <a:p>
            <a:pPr marL="457200" lvl="0" indent="-311150" algn="l" rtl="0">
              <a:lnSpc>
                <a:spcPct val="115000"/>
              </a:lnSpc>
              <a:spcBef>
                <a:spcPts val="0"/>
              </a:spcBef>
              <a:spcAft>
                <a:spcPts val="0"/>
              </a:spcAft>
              <a:buSzPts val="1300"/>
              <a:buChar char="●"/>
            </a:pPr>
            <a:r>
              <a:rPr lang="en"/>
              <a:t>Cross Entropy Loss as the Loss criterion</a:t>
            </a:r>
            <a:endParaRPr/>
          </a:p>
        </p:txBody>
      </p:sp>
      <p:pic>
        <p:nvPicPr>
          <p:cNvPr id="429" name="Google Shape;429;p21"/>
          <p:cNvPicPr preferRelativeResize="0"/>
          <p:nvPr/>
        </p:nvPicPr>
        <p:blipFill rotWithShape="1">
          <a:blip r:embed="rId5">
            <a:alphaModFix/>
          </a:blip>
          <a:srcRect/>
          <a:stretch/>
        </p:blipFill>
        <p:spPr>
          <a:xfrm>
            <a:off x="574572" y="1464293"/>
            <a:ext cx="3933586" cy="3478251"/>
          </a:xfrm>
          <a:prstGeom prst="rect">
            <a:avLst/>
          </a:prstGeom>
          <a:noFill/>
          <a:ln>
            <a:noFill/>
          </a:ln>
        </p:spPr>
      </p:pic>
      <p:pic>
        <p:nvPicPr>
          <p:cNvPr id="430" name="Google Shape;430;p21"/>
          <p:cNvPicPr preferRelativeResize="0"/>
          <p:nvPr/>
        </p:nvPicPr>
        <p:blipFill rotWithShape="1">
          <a:blip r:embed="rId6">
            <a:alphaModFix/>
          </a:blip>
          <a:srcRect/>
          <a:stretch/>
        </p:blipFill>
        <p:spPr>
          <a:xfrm>
            <a:off x="4887649" y="1396919"/>
            <a:ext cx="3967723" cy="3545625"/>
          </a:xfrm>
          <a:prstGeom prst="rect">
            <a:avLst/>
          </a:prstGeom>
          <a:noFill/>
          <a:ln>
            <a:noFill/>
          </a:ln>
        </p:spPr>
      </p:pic>
      <p:sp>
        <p:nvSpPr>
          <p:cNvPr id="2" name="Rectangle 1">
            <a:extLst>
              <a:ext uri="{FF2B5EF4-FFF2-40B4-BE49-F238E27FC236}">
                <a16:creationId xmlns:a16="http://schemas.microsoft.com/office/drawing/2014/main" id="{0649EF13-16F1-418D-AE31-323856A7273C}"/>
              </a:ext>
            </a:extLst>
          </p:cNvPr>
          <p:cNvSpPr/>
          <p:nvPr/>
        </p:nvSpPr>
        <p:spPr>
          <a:xfrm>
            <a:off x="629587" y="2473377"/>
            <a:ext cx="3792511" cy="1499016"/>
          </a:xfrm>
          <a:prstGeom prst="rect">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21">
            <a:hlinkClick r:id="" action="ppaction://media"/>
            <a:extLst>
              <a:ext uri="{FF2B5EF4-FFF2-40B4-BE49-F238E27FC236}">
                <a16:creationId xmlns:a16="http://schemas.microsoft.com/office/drawing/2014/main" id="{74337AE3-0E96-4D4E-8A29-895C0372D1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72305" y="423374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2"/>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Test Case</a:t>
            </a:r>
            <a:endParaRPr/>
          </a:p>
        </p:txBody>
      </p:sp>
      <p:sp>
        <p:nvSpPr>
          <p:cNvPr id="436" name="Google Shape;436;p22"/>
          <p:cNvSpPr txBox="1">
            <a:spLocks noGrp="1"/>
          </p:cNvSpPr>
          <p:nvPr>
            <p:ph type="body" idx="1"/>
          </p:nvPr>
        </p:nvSpPr>
        <p:spPr>
          <a:xfrm>
            <a:off x="-129540" y="1992628"/>
            <a:ext cx="2491740" cy="256794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MMM --- 3M Company</a:t>
            </a:r>
            <a:endParaRPr/>
          </a:p>
          <a:p>
            <a:pPr marL="457200" lvl="0" indent="-311150" algn="l" rtl="0">
              <a:lnSpc>
                <a:spcPct val="115000"/>
              </a:lnSpc>
              <a:spcBef>
                <a:spcPts val="0"/>
              </a:spcBef>
              <a:spcAft>
                <a:spcPts val="0"/>
              </a:spcAft>
              <a:buSzPts val="1300"/>
              <a:buChar char="●"/>
            </a:pPr>
            <a:r>
              <a:rPr lang="en"/>
              <a:t>Actual Label 0 --- Real Stock Price Change (went down)</a:t>
            </a:r>
            <a:endParaRPr/>
          </a:p>
          <a:p>
            <a:pPr marL="457200" lvl="0" indent="-228600" algn="l" rtl="0">
              <a:lnSpc>
                <a:spcPct val="115000"/>
              </a:lnSpc>
              <a:spcBef>
                <a:spcPts val="0"/>
              </a:spcBef>
              <a:spcAft>
                <a:spcPts val="0"/>
              </a:spcAft>
              <a:buSzPts val="1300"/>
              <a:buNone/>
            </a:pPr>
            <a:endParaRPr/>
          </a:p>
          <a:p>
            <a:pPr marL="457200" lvl="0" indent="-311150" algn="l" rtl="0">
              <a:lnSpc>
                <a:spcPct val="115000"/>
              </a:lnSpc>
              <a:spcBef>
                <a:spcPts val="0"/>
              </a:spcBef>
              <a:spcAft>
                <a:spcPts val="0"/>
              </a:spcAft>
              <a:buSzPts val="1300"/>
              <a:buChar char="●"/>
            </a:pPr>
            <a:r>
              <a:rPr lang="en"/>
              <a:t>Predicted Label --- 0</a:t>
            </a:r>
            <a:endParaRPr/>
          </a:p>
          <a:p>
            <a:pPr marL="457200" lvl="0" indent="-228600" algn="l" rtl="0">
              <a:lnSpc>
                <a:spcPct val="115000"/>
              </a:lnSpc>
              <a:spcBef>
                <a:spcPts val="0"/>
              </a:spcBef>
              <a:spcAft>
                <a:spcPts val="0"/>
              </a:spcAft>
              <a:buSzPts val="1300"/>
              <a:buNone/>
            </a:pPr>
            <a:endParaRPr/>
          </a:p>
          <a:p>
            <a:pPr marL="457200" lvl="0" indent="-228600" algn="l" rtl="0">
              <a:lnSpc>
                <a:spcPct val="115000"/>
              </a:lnSpc>
              <a:spcBef>
                <a:spcPts val="0"/>
              </a:spcBef>
              <a:spcAft>
                <a:spcPts val="0"/>
              </a:spcAft>
              <a:buSzPts val="1300"/>
              <a:buNone/>
            </a:pPr>
            <a:endParaRPr/>
          </a:p>
        </p:txBody>
      </p:sp>
      <p:pic>
        <p:nvPicPr>
          <p:cNvPr id="437" name="Google Shape;437;p22"/>
          <p:cNvPicPr preferRelativeResize="0"/>
          <p:nvPr/>
        </p:nvPicPr>
        <p:blipFill rotWithShape="1">
          <a:blip r:embed="rId5">
            <a:alphaModFix/>
          </a:blip>
          <a:srcRect/>
          <a:stretch/>
        </p:blipFill>
        <p:spPr>
          <a:xfrm>
            <a:off x="2362200" y="1284073"/>
            <a:ext cx="6568440" cy="3699405"/>
          </a:xfrm>
          <a:prstGeom prst="rect">
            <a:avLst/>
          </a:prstGeom>
          <a:noFill/>
          <a:ln>
            <a:noFill/>
          </a:ln>
        </p:spPr>
      </p:pic>
      <p:sp>
        <p:nvSpPr>
          <p:cNvPr id="438" name="Google Shape;438;p22"/>
          <p:cNvSpPr/>
          <p:nvPr/>
        </p:nvSpPr>
        <p:spPr>
          <a:xfrm>
            <a:off x="3459480" y="2278380"/>
            <a:ext cx="312420" cy="182880"/>
          </a:xfrm>
          <a:prstGeom prst="rect">
            <a:avLst/>
          </a:prstGeom>
          <a:noFill/>
          <a:ln w="25400" cap="flat" cmpd="sng">
            <a:solidFill>
              <a:srgbClr val="E9B06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9" name="Google Shape;439;p22"/>
          <p:cNvSpPr/>
          <p:nvPr/>
        </p:nvSpPr>
        <p:spPr>
          <a:xfrm>
            <a:off x="3794760" y="2278380"/>
            <a:ext cx="3855720" cy="182880"/>
          </a:xfrm>
          <a:prstGeom prst="rect">
            <a:avLst/>
          </a:prstGeom>
          <a:noFill/>
          <a:ln w="25400" cap="flat" cmpd="sng">
            <a:solidFill>
              <a:srgbClr val="2ACD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p22"/>
          <p:cNvSpPr/>
          <p:nvPr/>
        </p:nvSpPr>
        <p:spPr>
          <a:xfrm>
            <a:off x="2506980" y="4591048"/>
            <a:ext cx="5257800" cy="392429"/>
          </a:xfrm>
          <a:prstGeom prst="rect">
            <a:avLst/>
          </a:prstGeom>
          <a:noFill/>
          <a:ln w="25400" cap="flat" cmpd="sng">
            <a:solidFill>
              <a:srgbClr val="6262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1" name="Google Shape;441;p22"/>
          <p:cNvSpPr/>
          <p:nvPr/>
        </p:nvSpPr>
        <p:spPr>
          <a:xfrm>
            <a:off x="2414982" y="1369503"/>
            <a:ext cx="2610502" cy="682321"/>
          </a:xfrm>
          <a:prstGeom prst="rect">
            <a:avLst/>
          </a:prstGeom>
          <a:noFill/>
          <a:ln w="25400" cap="flat" cmpd="sng">
            <a:solidFill>
              <a:srgbClr val="E59AC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2" name="Google Shape;442;p22"/>
          <p:cNvSpPr txBox="1"/>
          <p:nvPr/>
        </p:nvSpPr>
        <p:spPr>
          <a:xfrm>
            <a:off x="5456663" y="1556774"/>
            <a:ext cx="1789272" cy="307777"/>
          </a:xfrm>
          <a:prstGeom prst="rect">
            <a:avLst/>
          </a:prstGeom>
          <a:noFill/>
          <a:ln w="9525" cap="flat" cmpd="sng">
            <a:solidFill>
              <a:srgbClr val="E59ACC"/>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dk2"/>
                </a:solidFill>
                <a:latin typeface="Nunito"/>
                <a:ea typeface="Nunito"/>
                <a:cs typeface="Nunito"/>
                <a:sym typeface="Nunito"/>
              </a:rPr>
              <a:t>Load LSTM weights</a:t>
            </a:r>
            <a:endParaRPr/>
          </a:p>
        </p:txBody>
      </p:sp>
      <p:cxnSp>
        <p:nvCxnSpPr>
          <p:cNvPr id="443" name="Google Shape;443;p22"/>
          <p:cNvCxnSpPr>
            <a:stCxn id="442" idx="1"/>
            <a:endCxn id="441" idx="3"/>
          </p:cNvCxnSpPr>
          <p:nvPr/>
        </p:nvCxnSpPr>
        <p:spPr>
          <a:xfrm rot="10800000">
            <a:off x="5025563" y="1710663"/>
            <a:ext cx="431100" cy="0"/>
          </a:xfrm>
          <a:prstGeom prst="straightConnector1">
            <a:avLst/>
          </a:prstGeom>
          <a:noFill/>
          <a:ln w="9525" cap="flat" cmpd="sng">
            <a:solidFill>
              <a:srgbClr val="E59ACC"/>
            </a:solidFill>
            <a:prstDash val="solid"/>
            <a:round/>
            <a:headEnd type="none" w="sm" len="sm"/>
            <a:tailEnd type="triangle" w="med" len="med"/>
          </a:ln>
        </p:spPr>
      </p:cxnSp>
      <p:pic>
        <p:nvPicPr>
          <p:cNvPr id="2" name="22">
            <a:hlinkClick r:id="" action="ppaction://media"/>
            <a:extLst>
              <a:ext uri="{FF2B5EF4-FFF2-40B4-BE49-F238E27FC236}">
                <a16:creationId xmlns:a16="http://schemas.microsoft.com/office/drawing/2014/main" id="{8ECE8973-2857-4EBF-A3B0-084E287C40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3277" y="456056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3"/>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Evaluation</a:t>
            </a:r>
            <a:endParaRPr/>
          </a:p>
        </p:txBody>
      </p:sp>
      <p:sp>
        <p:nvSpPr>
          <p:cNvPr id="449" name="Google Shape;449;p23"/>
          <p:cNvSpPr txBox="1">
            <a:spLocks noGrp="1"/>
          </p:cNvSpPr>
          <p:nvPr>
            <p:ph type="body" idx="1"/>
          </p:nvPr>
        </p:nvSpPr>
        <p:spPr>
          <a:xfrm>
            <a:off x="160392" y="1597875"/>
            <a:ext cx="4522769" cy="2639338"/>
          </a:xfrm>
          <a:prstGeom prst="rect">
            <a:avLst/>
          </a:prstGeom>
          <a:noFill/>
          <a:ln>
            <a:noFill/>
          </a:ln>
        </p:spPr>
        <p:txBody>
          <a:bodyPr spcFirstLastPara="1" wrap="square" lIns="91425" tIns="91425" rIns="91425" bIns="91425" anchor="t" anchorCtr="0">
            <a:normAutofit/>
          </a:bodyPr>
          <a:lstStyle/>
          <a:p>
            <a:pPr marL="285750" lvl="0" indent="-285750" algn="l" rtl="0">
              <a:lnSpc>
                <a:spcPct val="115000"/>
              </a:lnSpc>
              <a:spcBef>
                <a:spcPts val="0"/>
              </a:spcBef>
              <a:spcAft>
                <a:spcPts val="1200"/>
              </a:spcAft>
              <a:buSzPts val="1300"/>
              <a:buChar char="●"/>
            </a:pPr>
            <a:r>
              <a:rPr lang="en" sz="1600"/>
              <a:t>We use accuracy as the evaluation indicator</a:t>
            </a:r>
            <a:endParaRPr/>
          </a:p>
        </p:txBody>
      </p:sp>
      <p:pic>
        <p:nvPicPr>
          <p:cNvPr id="450" name="Google Shape;450;p23"/>
          <p:cNvPicPr preferRelativeResize="0"/>
          <p:nvPr/>
        </p:nvPicPr>
        <p:blipFill rotWithShape="1">
          <a:blip r:embed="rId5">
            <a:alphaModFix/>
          </a:blip>
          <a:srcRect/>
          <a:stretch/>
        </p:blipFill>
        <p:spPr>
          <a:xfrm>
            <a:off x="4783975" y="740075"/>
            <a:ext cx="3838624" cy="4231601"/>
          </a:xfrm>
          <a:prstGeom prst="rect">
            <a:avLst/>
          </a:prstGeom>
          <a:noFill/>
          <a:ln>
            <a:noFill/>
          </a:ln>
        </p:spPr>
      </p:pic>
      <p:pic>
        <p:nvPicPr>
          <p:cNvPr id="451" name="Google Shape;451;p23"/>
          <p:cNvPicPr preferRelativeResize="0"/>
          <p:nvPr/>
        </p:nvPicPr>
        <p:blipFill rotWithShape="1">
          <a:blip r:embed="rId6">
            <a:alphaModFix/>
          </a:blip>
          <a:srcRect/>
          <a:stretch/>
        </p:blipFill>
        <p:spPr>
          <a:xfrm>
            <a:off x="579863" y="2154116"/>
            <a:ext cx="3880978" cy="2848648"/>
          </a:xfrm>
          <a:prstGeom prst="rect">
            <a:avLst/>
          </a:prstGeom>
          <a:noFill/>
          <a:ln>
            <a:noFill/>
          </a:ln>
        </p:spPr>
      </p:pic>
      <p:pic>
        <p:nvPicPr>
          <p:cNvPr id="3" name="23">
            <a:hlinkClick r:id="" action="ppaction://media"/>
            <a:extLst>
              <a:ext uri="{FF2B5EF4-FFF2-40B4-BE49-F238E27FC236}">
                <a16:creationId xmlns:a16="http://schemas.microsoft.com/office/drawing/2014/main" id="{2754D04F-8952-4472-9DE1-860260994F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79731" y="448431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A9EE-3B2E-420F-B0E0-DFE176D6AD5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EB064106-A872-4465-A232-0E12588004C9}"/>
              </a:ext>
            </a:extLst>
          </p:cNvPr>
          <p:cNvSpPr>
            <a:spLocks noGrp="1"/>
          </p:cNvSpPr>
          <p:nvPr>
            <p:ph type="body" idx="1"/>
          </p:nvPr>
        </p:nvSpPr>
        <p:spPr>
          <a:xfrm>
            <a:off x="2538873" y="1795177"/>
            <a:ext cx="4066254" cy="2506999"/>
          </a:xfrm>
        </p:spPr>
        <p:txBody>
          <a:bodyPr>
            <a:normAutofit/>
          </a:bodyPr>
          <a:lstStyle/>
          <a:p>
            <a:r>
              <a:rPr lang="en-US" sz="1600" dirty="0"/>
              <a:t>Naïve Bayes (Baseline): 48 %</a:t>
            </a:r>
          </a:p>
          <a:p>
            <a:endParaRPr lang="en-US" sz="1600" dirty="0"/>
          </a:p>
          <a:p>
            <a:r>
              <a:rPr lang="en-US" sz="1600" b="1" dirty="0">
                <a:solidFill>
                  <a:srgbClr val="FF5757"/>
                </a:solidFill>
              </a:rPr>
              <a:t>SVM </a:t>
            </a:r>
            <a:r>
              <a:rPr lang="en" sz="1600" b="1" dirty="0">
                <a:solidFill>
                  <a:srgbClr val="FF5757"/>
                </a:solidFill>
              </a:rPr>
              <a:t>RBF kernel: 90 %</a:t>
            </a:r>
          </a:p>
          <a:p>
            <a:endParaRPr lang="en" sz="1600" dirty="0">
              <a:solidFill>
                <a:schemeClr val="bg2"/>
              </a:solidFill>
            </a:endParaRPr>
          </a:p>
          <a:p>
            <a:r>
              <a:rPr lang="en-US" sz="1600" dirty="0">
                <a:solidFill>
                  <a:schemeClr val="bg2"/>
                </a:solidFill>
              </a:rPr>
              <a:t>LSTM: 80 %</a:t>
            </a:r>
          </a:p>
        </p:txBody>
      </p:sp>
      <p:pic>
        <p:nvPicPr>
          <p:cNvPr id="5" name="24">
            <a:hlinkClick r:id="" action="ppaction://media"/>
            <a:extLst>
              <a:ext uri="{FF2B5EF4-FFF2-40B4-BE49-F238E27FC236}">
                <a16:creationId xmlns:a16="http://schemas.microsoft.com/office/drawing/2014/main" id="{C5E782D8-8E4F-42AC-8459-835B1C8B2B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97355" y="4530829"/>
            <a:ext cx="487363" cy="487363"/>
          </a:xfrm>
          <a:prstGeom prst="rect">
            <a:avLst/>
          </a:prstGeom>
        </p:spPr>
      </p:pic>
    </p:spTree>
    <p:extLst>
      <p:ext uri="{BB962C8B-B14F-4D97-AF65-F5344CB8AC3E}">
        <p14:creationId xmlns:p14="http://schemas.microsoft.com/office/powerpoint/2010/main" val="83729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Future Work</a:t>
            </a:r>
            <a:endParaRPr dirty="0"/>
          </a:p>
        </p:txBody>
      </p:sp>
      <p:sp>
        <p:nvSpPr>
          <p:cNvPr id="457" name="Google Shape;457;p24"/>
          <p:cNvSpPr txBox="1">
            <a:spLocks noGrp="1"/>
          </p:cNvSpPr>
          <p:nvPr>
            <p:ph type="body" idx="1"/>
          </p:nvPr>
        </p:nvSpPr>
        <p:spPr>
          <a:xfrm>
            <a:off x="1303800" y="1657543"/>
            <a:ext cx="6828020" cy="2933775"/>
          </a:xfrm>
          <a:prstGeom prst="rect">
            <a:avLst/>
          </a:prstGeom>
          <a:noFill/>
          <a:ln>
            <a:noFill/>
          </a:ln>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 sz="1600" dirty="0"/>
              <a:t>Build a more complicated Neural Network model, maybe in LSTM, for a better prediction</a:t>
            </a:r>
            <a:endParaRPr sz="1600" dirty="0"/>
          </a:p>
          <a:p>
            <a:pPr marL="457200" lvl="0" indent="-330200" algn="l" rtl="0">
              <a:lnSpc>
                <a:spcPct val="150000"/>
              </a:lnSpc>
              <a:spcBef>
                <a:spcPts val="0"/>
              </a:spcBef>
              <a:spcAft>
                <a:spcPts val="0"/>
              </a:spcAft>
              <a:buSzPts val="1600"/>
              <a:buChar char="●"/>
            </a:pPr>
            <a:r>
              <a:rPr lang="en-US" sz="1600" dirty="0"/>
              <a:t>Ensemble model – </a:t>
            </a:r>
            <a:r>
              <a:rPr lang="en-US" sz="1600" b="1" dirty="0"/>
              <a:t>Add other parameters</a:t>
            </a:r>
          </a:p>
          <a:p>
            <a:pPr marL="914400" lvl="1" indent="-330200" algn="l" rtl="0">
              <a:lnSpc>
                <a:spcPct val="150000"/>
              </a:lnSpc>
              <a:spcBef>
                <a:spcPts val="0"/>
              </a:spcBef>
              <a:spcAft>
                <a:spcPts val="0"/>
              </a:spcAft>
              <a:buSzPts val="1600"/>
              <a:buChar char="○"/>
            </a:pPr>
            <a:r>
              <a:rPr lang="en" sz="1600" dirty="0"/>
              <a:t>trading volume</a:t>
            </a:r>
            <a:endParaRPr sz="1600" dirty="0"/>
          </a:p>
          <a:p>
            <a:pPr marL="914400" lvl="1" indent="-330200" algn="l" rtl="0">
              <a:lnSpc>
                <a:spcPct val="150000"/>
              </a:lnSpc>
              <a:spcBef>
                <a:spcPts val="0"/>
              </a:spcBef>
              <a:spcAft>
                <a:spcPts val="0"/>
              </a:spcAft>
              <a:buSzPts val="1600"/>
              <a:buChar char="○"/>
            </a:pPr>
            <a:r>
              <a:rPr lang="en" sz="1600" dirty="0"/>
              <a:t>opening price</a:t>
            </a:r>
            <a:endParaRPr sz="1600" dirty="0"/>
          </a:p>
          <a:p>
            <a:pPr marL="914400" lvl="1" indent="-330200" algn="l" rtl="0">
              <a:lnSpc>
                <a:spcPct val="150000"/>
              </a:lnSpc>
              <a:spcBef>
                <a:spcPts val="0"/>
              </a:spcBef>
              <a:spcAft>
                <a:spcPts val="0"/>
              </a:spcAft>
              <a:buSzPts val="1600"/>
              <a:buChar char="○"/>
            </a:pPr>
            <a:r>
              <a:rPr lang="en" sz="1600" dirty="0"/>
              <a:t>closing price</a:t>
            </a:r>
          </a:p>
          <a:p>
            <a:pPr marL="412750" indent="-285750">
              <a:lnSpc>
                <a:spcPct val="150000"/>
              </a:lnSpc>
              <a:buSzPts val="1600"/>
            </a:pPr>
            <a:r>
              <a:rPr lang="en-US" sz="1600" dirty="0"/>
              <a:t>Cross Validation as a supplement of evaluation</a:t>
            </a:r>
          </a:p>
        </p:txBody>
      </p:sp>
      <p:pic>
        <p:nvPicPr>
          <p:cNvPr id="2" name="25">
            <a:hlinkClick r:id="" action="ppaction://media"/>
            <a:extLst>
              <a:ext uri="{FF2B5EF4-FFF2-40B4-BE49-F238E27FC236}">
                <a16:creationId xmlns:a16="http://schemas.microsoft.com/office/drawing/2014/main" id="{315F9347-9584-42F3-97B4-B0270F47BC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4300" y="453832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References</a:t>
            </a:r>
            <a:endParaRPr dirty="0"/>
          </a:p>
        </p:txBody>
      </p:sp>
      <p:sp>
        <p:nvSpPr>
          <p:cNvPr id="4" name="Text Placeholder 3">
            <a:extLst>
              <a:ext uri="{FF2B5EF4-FFF2-40B4-BE49-F238E27FC236}">
                <a16:creationId xmlns:a16="http://schemas.microsoft.com/office/drawing/2014/main" id="{A60E9DEB-F52A-43C8-93A6-70C60F2FA812}"/>
              </a:ext>
            </a:extLst>
          </p:cNvPr>
          <p:cNvSpPr>
            <a:spLocks noGrp="1"/>
          </p:cNvSpPr>
          <p:nvPr>
            <p:ph type="body" idx="1"/>
          </p:nvPr>
        </p:nvSpPr>
        <p:spPr/>
        <p:txBody>
          <a:bodyPr>
            <a:normAutofit/>
          </a:bodyPr>
          <a:lstStyle/>
          <a:p>
            <a:r>
              <a:rPr lang="en-US" sz="1400" b="0" i="0" u="sng" strike="noStrike" dirty="0">
                <a:solidFill>
                  <a:schemeClr val="accent5">
                    <a:lumMod val="60000"/>
                    <a:lumOff val="40000"/>
                  </a:schemeClr>
                </a:solidFill>
                <a:effectLst/>
                <a:latin typeface="Nunito" pitchFamily="2" charset="0"/>
                <a:hlinkClick r:id="rId5">
                  <a:extLst>
                    <a:ext uri="{A12FA001-AC4F-418D-AE19-62706E023703}">
                      <ahyp:hlinkClr xmlns:ahyp="http://schemas.microsoft.com/office/drawing/2018/hyperlinkcolor" val="tx"/>
                    </a:ext>
                  </a:extLst>
                </a:hlinkClick>
              </a:rPr>
              <a:t>https://medium.com/@bedigunjit/simple-guide-to-text-classification-nlp-using-svm-and-naive-bayes-with-python-421db3a72d34</a:t>
            </a:r>
            <a:endParaRPr lang="en-US" sz="1400" b="0" i="0" u="none" strike="noStrike" dirty="0">
              <a:solidFill>
                <a:schemeClr val="accent5">
                  <a:lumMod val="60000"/>
                  <a:lumOff val="40000"/>
                </a:schemeClr>
              </a:solidFill>
              <a:effectLst/>
              <a:latin typeface="Nunito" pitchFamily="2" charset="0"/>
            </a:endParaRPr>
          </a:p>
          <a:p>
            <a:r>
              <a:rPr lang="en-US" sz="1400" b="0" i="0" u="sng" strike="noStrike" dirty="0">
                <a:solidFill>
                  <a:schemeClr val="accent5">
                    <a:lumMod val="60000"/>
                    <a:lumOff val="40000"/>
                  </a:schemeClr>
                </a:solidFill>
                <a:effectLst/>
                <a:latin typeface="Nunito" pitchFamily="2" charset="0"/>
              </a:rPr>
              <a:t>https://discourse.qingxzd.com/t/pytorch/58</a:t>
            </a:r>
            <a:endParaRPr lang="en-US" sz="1400" b="0" i="0" u="none" strike="noStrike" dirty="0">
              <a:solidFill>
                <a:schemeClr val="accent5">
                  <a:lumMod val="60000"/>
                  <a:lumOff val="40000"/>
                </a:schemeClr>
              </a:solidFill>
              <a:effectLst/>
              <a:latin typeface="Nunito" pitchFamily="2" charset="0"/>
            </a:endParaRPr>
          </a:p>
          <a:p>
            <a:endParaRPr lang="en-US" sz="1400" dirty="0">
              <a:solidFill>
                <a:schemeClr val="accent5">
                  <a:lumMod val="60000"/>
                  <a:lumOff val="40000"/>
                </a:schemeClr>
              </a:solidFill>
            </a:endParaRPr>
          </a:p>
        </p:txBody>
      </p:sp>
      <p:pic>
        <p:nvPicPr>
          <p:cNvPr id="2" name="26">
            <a:hlinkClick r:id="" action="ppaction://media"/>
            <a:extLst>
              <a:ext uri="{FF2B5EF4-FFF2-40B4-BE49-F238E27FC236}">
                <a16:creationId xmlns:a16="http://schemas.microsoft.com/office/drawing/2014/main" id="{46203ACD-E806-42F1-806E-373D21A35F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2266" y="45316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1643100" y="1635300"/>
            <a:ext cx="5857800" cy="18729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a:t>Thank you!</a:t>
            </a:r>
            <a:endParaRPr/>
          </a:p>
        </p:txBody>
      </p:sp>
      <p:pic>
        <p:nvPicPr>
          <p:cNvPr id="2" name="27">
            <a:hlinkClick r:id="" action="ppaction://media"/>
            <a:extLst>
              <a:ext uri="{FF2B5EF4-FFF2-40B4-BE49-F238E27FC236}">
                <a16:creationId xmlns:a16="http://schemas.microsoft.com/office/drawing/2014/main" id="{AEBCE730-FFC6-45DF-8AA7-8A6C83C375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4771" y="456080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
          <p:cNvSpPr txBox="1">
            <a:spLocks noGrp="1"/>
          </p:cNvSpPr>
          <p:nvPr>
            <p:ph type="title"/>
          </p:nvPr>
        </p:nvSpPr>
        <p:spPr>
          <a:xfrm>
            <a:off x="1310675" y="577949"/>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Quick Visualization</a:t>
            </a:r>
            <a:endParaRPr/>
          </a:p>
        </p:txBody>
      </p:sp>
      <p:sp>
        <p:nvSpPr>
          <p:cNvPr id="293" name="Google Shape;293;p3"/>
          <p:cNvSpPr txBox="1">
            <a:spLocks noGrp="1"/>
          </p:cNvSpPr>
          <p:nvPr>
            <p:ph type="body" idx="1"/>
          </p:nvPr>
        </p:nvSpPr>
        <p:spPr>
          <a:xfrm>
            <a:off x="952575" y="1480600"/>
            <a:ext cx="3959100" cy="1880400"/>
          </a:xfrm>
          <a:prstGeom prst="rect">
            <a:avLst/>
          </a:prstGeom>
          <a:noFill/>
          <a:ln>
            <a:noFill/>
          </a:ln>
        </p:spPr>
        <p:txBody>
          <a:bodyPr spcFirstLastPara="1" wrap="square" lIns="91425" tIns="91425" rIns="91425" bIns="91425" anchor="t" anchorCtr="0">
            <a:normAutofit lnSpcReduction="10000"/>
          </a:bodyPr>
          <a:lstStyle/>
          <a:p>
            <a:pPr marL="457200" lvl="0" indent="-330200" algn="l" rtl="0">
              <a:lnSpc>
                <a:spcPct val="115000"/>
              </a:lnSpc>
              <a:spcBef>
                <a:spcPts val="0"/>
              </a:spcBef>
              <a:spcAft>
                <a:spcPts val="0"/>
              </a:spcAft>
              <a:buSzPts val="1600"/>
              <a:buChar char="●"/>
            </a:pPr>
            <a:r>
              <a:rPr lang="en" sz="1600"/>
              <a:t>Three classes of sentiment labels: </a:t>
            </a:r>
            <a:endParaRPr sz="1600"/>
          </a:p>
          <a:p>
            <a:pPr marL="457200" lvl="0" indent="0" algn="l" rtl="0">
              <a:lnSpc>
                <a:spcPct val="115000"/>
              </a:lnSpc>
              <a:spcBef>
                <a:spcPts val="1200"/>
              </a:spcBef>
              <a:spcAft>
                <a:spcPts val="0"/>
              </a:spcAft>
              <a:buSzPts val="1300"/>
              <a:buNone/>
            </a:pPr>
            <a:r>
              <a:rPr lang="en" sz="1600"/>
              <a:t>0 - stock price decrease</a:t>
            </a:r>
            <a:endParaRPr sz="1600"/>
          </a:p>
          <a:p>
            <a:pPr marL="457200" lvl="0" indent="0" algn="l" rtl="0">
              <a:lnSpc>
                <a:spcPct val="115000"/>
              </a:lnSpc>
              <a:spcBef>
                <a:spcPts val="1200"/>
              </a:spcBef>
              <a:spcAft>
                <a:spcPts val="0"/>
              </a:spcAft>
              <a:buSzPts val="1300"/>
              <a:buNone/>
            </a:pPr>
            <a:r>
              <a:rPr lang="en" sz="1600"/>
              <a:t>1 - stock price increase</a:t>
            </a:r>
            <a:endParaRPr sz="1600"/>
          </a:p>
          <a:p>
            <a:pPr marL="457200" lvl="0" indent="0" algn="l" rtl="0">
              <a:lnSpc>
                <a:spcPct val="115000"/>
              </a:lnSpc>
              <a:spcBef>
                <a:spcPts val="1200"/>
              </a:spcBef>
              <a:spcAft>
                <a:spcPts val="1200"/>
              </a:spcAft>
              <a:buSzPts val="1300"/>
              <a:buNone/>
            </a:pPr>
            <a:r>
              <a:rPr lang="en" sz="1600"/>
              <a:t>2 - no change on price</a:t>
            </a:r>
            <a:endParaRPr sz="1600"/>
          </a:p>
        </p:txBody>
      </p:sp>
      <p:pic>
        <p:nvPicPr>
          <p:cNvPr id="294" name="Google Shape;294;p3"/>
          <p:cNvPicPr preferRelativeResize="0"/>
          <p:nvPr/>
        </p:nvPicPr>
        <p:blipFill rotWithShape="1">
          <a:blip r:embed="rId5">
            <a:alphaModFix/>
          </a:blip>
          <a:srcRect/>
          <a:stretch/>
        </p:blipFill>
        <p:spPr>
          <a:xfrm>
            <a:off x="5055800" y="1480600"/>
            <a:ext cx="3503500" cy="3560500"/>
          </a:xfrm>
          <a:prstGeom prst="rect">
            <a:avLst/>
          </a:prstGeom>
          <a:noFill/>
          <a:ln>
            <a:noFill/>
          </a:ln>
        </p:spPr>
      </p:pic>
      <p:pic>
        <p:nvPicPr>
          <p:cNvPr id="295" name="Google Shape;295;p3"/>
          <p:cNvPicPr preferRelativeResize="0"/>
          <p:nvPr/>
        </p:nvPicPr>
        <p:blipFill rotWithShape="1">
          <a:blip r:embed="rId6">
            <a:alphaModFix/>
          </a:blip>
          <a:srcRect l="1882"/>
          <a:stretch/>
        </p:blipFill>
        <p:spPr>
          <a:xfrm>
            <a:off x="763025" y="3470150"/>
            <a:ext cx="4338200" cy="1302225"/>
          </a:xfrm>
          <a:prstGeom prst="rect">
            <a:avLst/>
          </a:prstGeom>
          <a:noFill/>
          <a:ln>
            <a:noFill/>
          </a:ln>
        </p:spPr>
      </p:pic>
      <p:pic>
        <p:nvPicPr>
          <p:cNvPr id="4" name="3">
            <a:hlinkClick r:id="" action="ppaction://media"/>
            <a:extLst>
              <a:ext uri="{FF2B5EF4-FFF2-40B4-BE49-F238E27FC236}">
                <a16:creationId xmlns:a16="http://schemas.microsoft.com/office/drawing/2014/main" id="{A37D9015-BFB7-405C-B7B8-2076A2E78E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9300" y="4426621"/>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131"/>
    </mc:Choice>
    <mc:Fallback xmlns="">
      <p:transition spd="slow" advTm="8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Upsampling</a:t>
            </a:r>
            <a:endParaRPr/>
          </a:p>
        </p:txBody>
      </p:sp>
      <p:sp>
        <p:nvSpPr>
          <p:cNvPr id="301" name="Google Shape;301;p4"/>
          <p:cNvSpPr txBox="1">
            <a:spLocks noGrp="1"/>
          </p:cNvSpPr>
          <p:nvPr>
            <p:ph type="body" idx="1"/>
          </p:nvPr>
        </p:nvSpPr>
        <p:spPr>
          <a:xfrm>
            <a:off x="3700463" y="1297525"/>
            <a:ext cx="4926037" cy="118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 sz="1500" dirty="0"/>
              <a:t>Label 1 and 2 are far less than label 0</a:t>
            </a:r>
            <a:endParaRPr sz="1500" dirty="0"/>
          </a:p>
          <a:p>
            <a:pPr marL="0" lvl="0" indent="0" algn="l" rtl="0">
              <a:lnSpc>
                <a:spcPct val="115000"/>
              </a:lnSpc>
              <a:spcBef>
                <a:spcPts val="1200"/>
              </a:spcBef>
              <a:spcAft>
                <a:spcPts val="0"/>
              </a:spcAft>
              <a:buSzPts val="1300"/>
              <a:buNone/>
            </a:pPr>
            <a:r>
              <a:rPr lang="en" sz="1500" b="1" dirty="0"/>
              <a:t>To improve accuracy of our Naive Bayes and SVM, we may need to do upsampling. </a:t>
            </a:r>
            <a:r>
              <a:rPr lang="en" sz="1500" dirty="0"/>
              <a:t>      </a:t>
            </a:r>
            <a:endParaRPr sz="1500" dirty="0"/>
          </a:p>
          <a:p>
            <a:pPr marL="0" lvl="0" indent="0" algn="l" rtl="0">
              <a:lnSpc>
                <a:spcPct val="115000"/>
              </a:lnSpc>
              <a:spcBef>
                <a:spcPts val="1200"/>
              </a:spcBef>
              <a:spcAft>
                <a:spcPts val="1200"/>
              </a:spcAft>
              <a:buSzPts val="1300"/>
              <a:buNone/>
            </a:pPr>
            <a:endParaRPr sz="1500" dirty="0"/>
          </a:p>
        </p:txBody>
      </p:sp>
      <p:pic>
        <p:nvPicPr>
          <p:cNvPr id="302" name="Google Shape;302;p4"/>
          <p:cNvPicPr preferRelativeResize="0"/>
          <p:nvPr/>
        </p:nvPicPr>
        <p:blipFill rotWithShape="1">
          <a:blip r:embed="rId5">
            <a:alphaModFix/>
          </a:blip>
          <a:srcRect/>
          <a:stretch/>
        </p:blipFill>
        <p:spPr>
          <a:xfrm>
            <a:off x="545344" y="2586865"/>
            <a:ext cx="8181900" cy="1917521"/>
          </a:xfrm>
          <a:prstGeom prst="rect">
            <a:avLst/>
          </a:prstGeom>
          <a:noFill/>
          <a:ln>
            <a:noFill/>
          </a:ln>
        </p:spPr>
      </p:pic>
      <p:pic>
        <p:nvPicPr>
          <p:cNvPr id="2" name="4">
            <a:hlinkClick r:id="" action="ppaction://media"/>
            <a:extLst>
              <a:ext uri="{FF2B5EF4-FFF2-40B4-BE49-F238E27FC236}">
                <a16:creationId xmlns:a16="http://schemas.microsoft.com/office/drawing/2014/main" id="{79C56158-7BEC-4B04-9BA8-F806DF9443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83562" y="450438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Preprocess Headlines</a:t>
            </a:r>
            <a:endParaRPr/>
          </a:p>
        </p:txBody>
      </p:sp>
      <p:sp>
        <p:nvSpPr>
          <p:cNvPr id="308" name="Google Shape;308;p5"/>
          <p:cNvSpPr txBox="1">
            <a:spLocks noGrp="1"/>
          </p:cNvSpPr>
          <p:nvPr>
            <p:ph type="body" idx="1"/>
          </p:nvPr>
        </p:nvSpPr>
        <p:spPr>
          <a:xfrm>
            <a:off x="1422750" y="1291925"/>
            <a:ext cx="6792600" cy="1575000"/>
          </a:xfrm>
          <a:prstGeom prst="rect">
            <a:avLst/>
          </a:prstGeom>
          <a:noFill/>
          <a:ln>
            <a:noFill/>
          </a:ln>
        </p:spPr>
        <p:txBody>
          <a:bodyPr spcFirstLastPara="1" wrap="square" lIns="91425" tIns="91425" rIns="91425" bIns="91425" anchor="t" anchorCtr="0">
            <a:normAutofit fontScale="92500" lnSpcReduction="10000"/>
          </a:bodyPr>
          <a:lstStyle/>
          <a:p>
            <a:pPr marL="457200" lvl="0" indent="-330200" algn="l" rtl="0">
              <a:lnSpc>
                <a:spcPct val="115000"/>
              </a:lnSpc>
              <a:spcBef>
                <a:spcPts val="1200"/>
              </a:spcBef>
              <a:spcAft>
                <a:spcPts val="0"/>
              </a:spcAft>
              <a:buSzPct val="108108"/>
              <a:buChar char="●"/>
            </a:pPr>
            <a:r>
              <a:rPr lang="en" sz="1600" dirty="0"/>
              <a:t>Remove links, punctuations, stopwords</a:t>
            </a:r>
            <a:endParaRPr sz="1600" dirty="0"/>
          </a:p>
          <a:p>
            <a:pPr marL="457200" lvl="0" indent="-330200" algn="l" rtl="0">
              <a:lnSpc>
                <a:spcPct val="115000"/>
              </a:lnSpc>
              <a:spcBef>
                <a:spcPts val="0"/>
              </a:spcBef>
              <a:spcAft>
                <a:spcPts val="0"/>
              </a:spcAft>
              <a:buSzPct val="108108"/>
              <a:buChar char="●"/>
            </a:pPr>
            <a:r>
              <a:rPr lang="en" sz="1600" dirty="0"/>
              <a:t>Lowercase headlines</a:t>
            </a:r>
            <a:endParaRPr sz="1600" dirty="0"/>
          </a:p>
          <a:p>
            <a:pPr marL="457200" lvl="0" indent="-330200" algn="l" rtl="0">
              <a:lnSpc>
                <a:spcPct val="115000"/>
              </a:lnSpc>
              <a:spcBef>
                <a:spcPts val="0"/>
              </a:spcBef>
              <a:spcAft>
                <a:spcPts val="0"/>
              </a:spcAft>
              <a:buSzPct val="108108"/>
              <a:buChar char="●"/>
            </a:pPr>
            <a:r>
              <a:rPr lang="en" sz="1600" dirty="0"/>
              <a:t>Perform stemming operation so that similar words are reduced</a:t>
            </a:r>
            <a:endParaRPr sz="1600" dirty="0"/>
          </a:p>
          <a:p>
            <a:pPr marL="457200" lvl="0" indent="-330200" algn="l" rtl="0">
              <a:lnSpc>
                <a:spcPct val="115000"/>
              </a:lnSpc>
              <a:spcBef>
                <a:spcPts val="0"/>
              </a:spcBef>
              <a:spcAft>
                <a:spcPts val="0"/>
              </a:spcAft>
              <a:buSzPct val="108108"/>
              <a:buChar char="●"/>
            </a:pPr>
            <a:r>
              <a:rPr lang="en" sz="1600" b="1" dirty="0"/>
              <a:t>In order to consider stock name as a part of data set, we add all the stock names into the head of Cleaned_Headline</a:t>
            </a:r>
            <a:endParaRPr sz="1600" b="1" dirty="0"/>
          </a:p>
        </p:txBody>
      </p:sp>
      <p:pic>
        <p:nvPicPr>
          <p:cNvPr id="309" name="Google Shape;309;p5"/>
          <p:cNvPicPr preferRelativeResize="0"/>
          <p:nvPr/>
        </p:nvPicPr>
        <p:blipFill rotWithShape="1">
          <a:blip r:embed="rId5">
            <a:alphaModFix/>
          </a:blip>
          <a:srcRect/>
          <a:stretch/>
        </p:blipFill>
        <p:spPr>
          <a:xfrm>
            <a:off x="174788" y="2942075"/>
            <a:ext cx="8794424" cy="2033375"/>
          </a:xfrm>
          <a:prstGeom prst="rect">
            <a:avLst/>
          </a:prstGeom>
          <a:noFill/>
          <a:ln>
            <a:noFill/>
          </a:ln>
        </p:spPr>
      </p:pic>
      <p:sp>
        <p:nvSpPr>
          <p:cNvPr id="310" name="Google Shape;310;p5"/>
          <p:cNvSpPr/>
          <p:nvPr/>
        </p:nvSpPr>
        <p:spPr>
          <a:xfrm>
            <a:off x="5648175" y="3296575"/>
            <a:ext cx="268500" cy="9993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
          <p:cNvSpPr/>
          <p:nvPr/>
        </p:nvSpPr>
        <p:spPr>
          <a:xfrm rot="10800000" flipH="1">
            <a:off x="5648175" y="4351550"/>
            <a:ext cx="483300" cy="5772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5">
            <a:hlinkClick r:id="" action="ppaction://media"/>
            <a:extLst>
              <a:ext uri="{FF2B5EF4-FFF2-40B4-BE49-F238E27FC236}">
                <a16:creationId xmlns:a16="http://schemas.microsoft.com/office/drawing/2014/main" id="{D6097847-92A6-412C-B5D3-9B7623E0F9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50120" y="457020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dirty="0"/>
              <a:t>Code Demo – Preprocessing </a:t>
            </a:r>
            <a:endParaRPr dirty="0"/>
          </a:p>
        </p:txBody>
      </p:sp>
      <p:pic>
        <p:nvPicPr>
          <p:cNvPr id="317" name="Google Shape;317;p6"/>
          <p:cNvPicPr preferRelativeResize="0"/>
          <p:nvPr/>
        </p:nvPicPr>
        <p:blipFill rotWithShape="1">
          <a:blip r:embed="rId5">
            <a:alphaModFix/>
          </a:blip>
          <a:srcRect/>
          <a:stretch/>
        </p:blipFill>
        <p:spPr>
          <a:xfrm>
            <a:off x="1701165" y="1257300"/>
            <a:ext cx="6229982" cy="3757611"/>
          </a:xfrm>
          <a:prstGeom prst="rect">
            <a:avLst/>
          </a:prstGeom>
          <a:noFill/>
          <a:ln>
            <a:noFill/>
          </a:ln>
        </p:spPr>
      </p:pic>
      <p:pic>
        <p:nvPicPr>
          <p:cNvPr id="3" name="6">
            <a:hlinkClick r:id="" action="ppaction://media"/>
            <a:extLst>
              <a:ext uri="{FF2B5EF4-FFF2-40B4-BE49-F238E27FC236}">
                <a16:creationId xmlns:a16="http://schemas.microsoft.com/office/drawing/2014/main" id="{78D966FB-43C5-4772-B145-87D43BC0C9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0383" y="448911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Models</a:t>
            </a:r>
            <a:endParaRPr/>
          </a:p>
        </p:txBody>
      </p:sp>
      <p:sp>
        <p:nvSpPr>
          <p:cNvPr id="323" name="Google Shape;323;p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sz="1600" dirty="0"/>
              <a:t>We used the following models to predict the change in stock prices:</a:t>
            </a:r>
            <a:endParaRPr sz="1600" dirty="0"/>
          </a:p>
          <a:p>
            <a:pPr marL="457200" lvl="0" indent="-330200" algn="l" rtl="0">
              <a:lnSpc>
                <a:spcPct val="115000"/>
              </a:lnSpc>
              <a:spcBef>
                <a:spcPts val="1200"/>
              </a:spcBef>
              <a:spcAft>
                <a:spcPts val="0"/>
              </a:spcAft>
              <a:buSzPts val="1600"/>
              <a:buChar char="●"/>
            </a:pPr>
            <a:r>
              <a:rPr lang="en" sz="1600" dirty="0"/>
              <a:t>Naïve Bayes – Construct the model by ourselves</a:t>
            </a:r>
            <a:endParaRPr sz="1600" dirty="0"/>
          </a:p>
          <a:p>
            <a:pPr marL="457200" lvl="0" indent="-330200" algn="l" rtl="0">
              <a:lnSpc>
                <a:spcPct val="115000"/>
              </a:lnSpc>
              <a:spcBef>
                <a:spcPts val="0"/>
              </a:spcBef>
              <a:spcAft>
                <a:spcPts val="0"/>
              </a:spcAft>
              <a:buSzPts val="1600"/>
              <a:buChar char="●"/>
            </a:pPr>
            <a:r>
              <a:rPr lang="en" sz="1600" dirty="0"/>
              <a:t>SVM – Use sklearn</a:t>
            </a:r>
            <a:endParaRPr sz="1600" dirty="0"/>
          </a:p>
          <a:p>
            <a:pPr marL="457200" lvl="0" indent="-330200" algn="l" rtl="0">
              <a:lnSpc>
                <a:spcPct val="115000"/>
              </a:lnSpc>
              <a:spcBef>
                <a:spcPts val="0"/>
              </a:spcBef>
              <a:spcAft>
                <a:spcPts val="0"/>
              </a:spcAft>
              <a:buSzPts val="1600"/>
              <a:buChar char="●"/>
            </a:pPr>
            <a:r>
              <a:rPr lang="en" sz="1600" dirty="0"/>
              <a:t>LSTM – Construct the model with torch</a:t>
            </a:r>
            <a:endParaRPr sz="1600" dirty="0"/>
          </a:p>
        </p:txBody>
      </p:sp>
      <p:pic>
        <p:nvPicPr>
          <p:cNvPr id="5" name="7">
            <a:hlinkClick r:id="" action="ppaction://media"/>
            <a:extLst>
              <a:ext uri="{FF2B5EF4-FFF2-40B4-BE49-F238E27FC236}">
                <a16:creationId xmlns:a16="http://schemas.microsoft.com/office/drawing/2014/main" id="{A529088E-D656-4576-B9C2-57A266F591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87296" y="45316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Naïve Bayes</a:t>
            </a:r>
            <a:endParaRPr/>
          </a:p>
        </p:txBody>
      </p:sp>
      <p:sp>
        <p:nvSpPr>
          <p:cNvPr id="329" name="Google Shape;329;p8"/>
          <p:cNvSpPr txBox="1">
            <a:spLocks noGrp="1"/>
          </p:cNvSpPr>
          <p:nvPr>
            <p:ph type="body" idx="1"/>
          </p:nvPr>
        </p:nvSpPr>
        <p:spPr>
          <a:xfrm>
            <a:off x="1303800" y="1438599"/>
            <a:ext cx="7030500" cy="1384125"/>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en" sz="1400"/>
              <a:t>Classification based on probability</a:t>
            </a:r>
            <a:endParaRPr sz="1400"/>
          </a:p>
          <a:p>
            <a:pPr marL="457200" lvl="0" indent="-317500" algn="l" rtl="0">
              <a:lnSpc>
                <a:spcPct val="115000"/>
              </a:lnSpc>
              <a:spcBef>
                <a:spcPts val="0"/>
              </a:spcBef>
              <a:spcAft>
                <a:spcPts val="0"/>
              </a:spcAft>
              <a:buSzPts val="1400"/>
              <a:buChar char="●"/>
            </a:pPr>
            <a:r>
              <a:rPr lang="en" sz="1400"/>
              <a:t>Count occurrence of each word given different classes</a:t>
            </a:r>
            <a:endParaRPr sz="1400"/>
          </a:p>
          <a:p>
            <a:pPr marL="457200" lvl="0" indent="-317500" algn="l" rtl="0">
              <a:lnSpc>
                <a:spcPct val="115000"/>
              </a:lnSpc>
              <a:spcBef>
                <a:spcPts val="0"/>
              </a:spcBef>
              <a:spcAft>
                <a:spcPts val="0"/>
              </a:spcAft>
              <a:buSzPts val="1400"/>
              <a:buChar char="●"/>
            </a:pPr>
            <a:r>
              <a:rPr lang="en" sz="1400"/>
              <a:t>Calculate the probability of a those word will appear in given class</a:t>
            </a:r>
            <a:endParaRPr sz="1400"/>
          </a:p>
          <a:p>
            <a:pPr marL="457200" lvl="0" indent="-317500" algn="l" rtl="0">
              <a:lnSpc>
                <a:spcPct val="115000"/>
              </a:lnSpc>
              <a:spcBef>
                <a:spcPts val="0"/>
              </a:spcBef>
              <a:spcAft>
                <a:spcPts val="0"/>
              </a:spcAft>
              <a:buSzPts val="1400"/>
              <a:buChar char="●"/>
            </a:pPr>
            <a:r>
              <a:rPr lang="en" sz="1400"/>
              <a:t>Select the class with highest probability </a:t>
            </a:r>
            <a:endParaRPr sz="1400"/>
          </a:p>
        </p:txBody>
      </p:sp>
      <p:pic>
        <p:nvPicPr>
          <p:cNvPr id="330" name="Google Shape;330;p8"/>
          <p:cNvPicPr preferRelativeResize="0"/>
          <p:nvPr/>
        </p:nvPicPr>
        <p:blipFill rotWithShape="1">
          <a:blip r:embed="rId5">
            <a:alphaModFix/>
          </a:blip>
          <a:srcRect/>
          <a:stretch/>
        </p:blipFill>
        <p:spPr>
          <a:xfrm>
            <a:off x="515738" y="2765638"/>
            <a:ext cx="3060087" cy="2195656"/>
          </a:xfrm>
          <a:prstGeom prst="rect">
            <a:avLst/>
          </a:prstGeom>
          <a:noFill/>
          <a:ln>
            <a:noFill/>
          </a:ln>
        </p:spPr>
      </p:pic>
      <p:pic>
        <p:nvPicPr>
          <p:cNvPr id="331" name="Google Shape;331;p8"/>
          <p:cNvPicPr preferRelativeResize="0"/>
          <p:nvPr/>
        </p:nvPicPr>
        <p:blipFill rotWithShape="1">
          <a:blip r:embed="rId6">
            <a:alphaModFix/>
          </a:blip>
          <a:srcRect/>
          <a:stretch/>
        </p:blipFill>
        <p:spPr>
          <a:xfrm>
            <a:off x="3862888" y="2674467"/>
            <a:ext cx="3800867" cy="2377998"/>
          </a:xfrm>
          <a:prstGeom prst="rect">
            <a:avLst/>
          </a:prstGeom>
          <a:noFill/>
          <a:ln>
            <a:noFill/>
          </a:ln>
        </p:spPr>
      </p:pic>
      <p:pic>
        <p:nvPicPr>
          <p:cNvPr id="3" name="Audio 2">
            <a:hlinkClick r:id="" action="ppaction://media"/>
            <a:extLst>
              <a:ext uri="{FF2B5EF4-FFF2-40B4-BE49-F238E27FC236}">
                <a16:creationId xmlns:a16="http://schemas.microsoft.com/office/drawing/2014/main" id="{06CFE6BE-A537-9006-7026-08A56B9C45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674"/>
    </mc:Choice>
    <mc:Fallback xmlns="">
      <p:transition spd="slow" advTm="25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Data Preparation</a:t>
            </a:r>
            <a:endParaRPr/>
          </a:p>
        </p:txBody>
      </p:sp>
      <p:sp>
        <p:nvSpPr>
          <p:cNvPr id="337" name="Google Shape;337;p9"/>
          <p:cNvSpPr txBox="1">
            <a:spLocks noGrp="1"/>
          </p:cNvSpPr>
          <p:nvPr>
            <p:ph type="body" idx="1"/>
          </p:nvPr>
        </p:nvSpPr>
        <p:spPr>
          <a:xfrm>
            <a:off x="1303800" y="1597875"/>
            <a:ext cx="5890800" cy="11544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 sz="1600"/>
              <a:t>Using train_test_split function in sklearn library to split the original data set into Training and testing data set.</a:t>
            </a:r>
            <a:endParaRPr sz="1600"/>
          </a:p>
        </p:txBody>
      </p:sp>
      <p:pic>
        <p:nvPicPr>
          <p:cNvPr id="338" name="Google Shape;338;p9"/>
          <p:cNvPicPr preferRelativeResize="0"/>
          <p:nvPr/>
        </p:nvPicPr>
        <p:blipFill rotWithShape="1">
          <a:blip r:embed="rId5">
            <a:alphaModFix/>
          </a:blip>
          <a:srcRect/>
          <a:stretch/>
        </p:blipFill>
        <p:spPr>
          <a:xfrm>
            <a:off x="363675" y="3412612"/>
            <a:ext cx="6467707" cy="1650613"/>
          </a:xfrm>
          <a:prstGeom prst="rect">
            <a:avLst/>
          </a:prstGeom>
          <a:noFill/>
          <a:ln>
            <a:noFill/>
          </a:ln>
        </p:spPr>
      </p:pic>
      <p:pic>
        <p:nvPicPr>
          <p:cNvPr id="339" name="Google Shape;339;p9"/>
          <p:cNvPicPr preferRelativeResize="0"/>
          <p:nvPr/>
        </p:nvPicPr>
        <p:blipFill rotWithShape="1">
          <a:blip r:embed="rId6">
            <a:alphaModFix/>
          </a:blip>
          <a:srcRect/>
          <a:stretch/>
        </p:blipFill>
        <p:spPr>
          <a:xfrm>
            <a:off x="363675" y="2571750"/>
            <a:ext cx="6455790" cy="699274"/>
          </a:xfrm>
          <a:prstGeom prst="rect">
            <a:avLst/>
          </a:prstGeom>
          <a:noFill/>
          <a:ln>
            <a:noFill/>
          </a:ln>
        </p:spPr>
      </p:pic>
      <p:sp>
        <p:nvSpPr>
          <p:cNvPr id="340" name="Google Shape;340;p9"/>
          <p:cNvSpPr txBox="1"/>
          <p:nvPr/>
        </p:nvSpPr>
        <p:spPr>
          <a:xfrm>
            <a:off x="6831382" y="2597175"/>
            <a:ext cx="2379525" cy="1154400"/>
          </a:xfrm>
          <a:prstGeom prst="rect">
            <a:avLst/>
          </a:prstGeom>
          <a:noFill/>
          <a:ln>
            <a:noFill/>
          </a:ln>
        </p:spPr>
        <p:txBody>
          <a:bodyPr spcFirstLastPara="1" wrap="square" lIns="91425" tIns="91425" rIns="91425" bIns="91425" anchor="t" anchorCtr="0">
            <a:normAutofit/>
          </a:bodyPr>
          <a:lstStyle/>
          <a:p>
            <a:pPr marL="127000" marR="0" lvl="0" indent="0" algn="l" rtl="0">
              <a:lnSpc>
                <a:spcPct val="115000"/>
              </a:lnSpc>
              <a:spcBef>
                <a:spcPts val="0"/>
              </a:spcBef>
              <a:spcAft>
                <a:spcPts val="0"/>
              </a:spcAft>
              <a:buClr>
                <a:schemeClr val="dk2"/>
              </a:buClr>
              <a:buSzPts val="1600"/>
              <a:buFont typeface="Nunito"/>
              <a:buNone/>
            </a:pPr>
            <a:r>
              <a:rPr lang="en" sz="1600" b="0" i="0" u="none" strike="noStrike" cap="none">
                <a:solidFill>
                  <a:schemeClr val="dk2"/>
                </a:solidFill>
                <a:latin typeface="Nunito"/>
                <a:ea typeface="Nunito"/>
                <a:cs typeface="Nunito"/>
                <a:sym typeface="Nunito"/>
              </a:rPr>
              <a:t>Clean data with removing stopwords  </a:t>
            </a:r>
            <a:endParaRPr/>
          </a:p>
        </p:txBody>
      </p:sp>
      <p:sp>
        <p:nvSpPr>
          <p:cNvPr id="341" name="Google Shape;341;p9"/>
          <p:cNvSpPr txBox="1"/>
          <p:nvPr/>
        </p:nvSpPr>
        <p:spPr>
          <a:xfrm>
            <a:off x="6843299" y="3751575"/>
            <a:ext cx="2379525" cy="1154400"/>
          </a:xfrm>
          <a:prstGeom prst="rect">
            <a:avLst/>
          </a:prstGeom>
          <a:noFill/>
          <a:ln>
            <a:noFill/>
          </a:ln>
        </p:spPr>
        <p:txBody>
          <a:bodyPr spcFirstLastPara="1" wrap="square" lIns="91425" tIns="91425" rIns="91425" bIns="91425" anchor="t" anchorCtr="0">
            <a:normAutofit/>
          </a:bodyPr>
          <a:lstStyle/>
          <a:p>
            <a:pPr marL="127000" marR="0" lvl="0" indent="0" algn="l" rtl="0">
              <a:lnSpc>
                <a:spcPct val="115000"/>
              </a:lnSpc>
              <a:spcBef>
                <a:spcPts val="0"/>
              </a:spcBef>
              <a:spcAft>
                <a:spcPts val="0"/>
              </a:spcAft>
              <a:buClr>
                <a:schemeClr val="dk2"/>
              </a:buClr>
              <a:buSzPts val="1600"/>
              <a:buFont typeface="Nunito"/>
              <a:buNone/>
            </a:pPr>
            <a:r>
              <a:rPr lang="en" sz="1600" b="0" i="0" u="none" strike="noStrike" cap="none">
                <a:solidFill>
                  <a:schemeClr val="dk2"/>
                </a:solidFill>
                <a:latin typeface="Nunito"/>
                <a:ea typeface="Nunito"/>
                <a:cs typeface="Nunito"/>
                <a:sym typeface="Nunito"/>
              </a:rPr>
              <a:t>Clean data without removing stopwords  </a:t>
            </a:r>
            <a:endParaRPr/>
          </a:p>
        </p:txBody>
      </p:sp>
      <p:pic>
        <p:nvPicPr>
          <p:cNvPr id="2" name="9">
            <a:hlinkClick r:id="" action="ppaction://media"/>
            <a:extLst>
              <a:ext uri="{FF2B5EF4-FFF2-40B4-BE49-F238E27FC236}">
                <a16:creationId xmlns:a16="http://schemas.microsoft.com/office/drawing/2014/main" id="{242F0C0A-C317-4E0F-98EA-D05FADC00E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54682" y="457586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1541</Words>
  <Application>Microsoft Office PowerPoint</Application>
  <PresentationFormat>On-screen Show (16:9)</PresentationFormat>
  <Paragraphs>156</Paragraphs>
  <Slides>27</Slides>
  <Notes>27</Notes>
  <HiddenSlides>0</HiddenSlides>
  <MMClips>27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Maven Pro</vt:lpstr>
      <vt:lpstr>Arial</vt:lpstr>
      <vt:lpstr>Nunito</vt:lpstr>
      <vt:lpstr>Momentum</vt:lpstr>
      <vt:lpstr>News Sentiment Analysis for Stock Data</vt:lpstr>
      <vt:lpstr>Introduction</vt:lpstr>
      <vt:lpstr>Quick Visualization</vt:lpstr>
      <vt:lpstr>Upsampling</vt:lpstr>
      <vt:lpstr>Preprocess Headlines</vt:lpstr>
      <vt:lpstr>Code Demo – Preprocessing </vt:lpstr>
      <vt:lpstr>Models</vt:lpstr>
      <vt:lpstr>Naïve Bayes</vt:lpstr>
      <vt:lpstr>Data Preparation</vt:lpstr>
      <vt:lpstr>Code Demo – Training Function</vt:lpstr>
      <vt:lpstr>Code Demo – Testing Function</vt:lpstr>
      <vt:lpstr>Results</vt:lpstr>
      <vt:lpstr>Support Vector Machine (SVM)</vt:lpstr>
      <vt:lpstr>Convert word to vector (TF-IDF)</vt:lpstr>
      <vt:lpstr>Code Demo – SVM Model</vt:lpstr>
      <vt:lpstr>Evaluation</vt:lpstr>
      <vt:lpstr>LSTM</vt:lpstr>
      <vt:lpstr>Convert words to vectors (GloVe)</vt:lpstr>
      <vt:lpstr>Build the Neural Network</vt:lpstr>
      <vt:lpstr>Code Domo</vt:lpstr>
      <vt:lpstr>Optimizer</vt:lpstr>
      <vt:lpstr>Test Case</vt:lpstr>
      <vt:lpstr>Evaluation</vt:lpstr>
      <vt:lpstr>Conclusion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Sentiment Analysis for Stock Data</dc:title>
  <dc:creator>Ultra</dc:creator>
  <cp:lastModifiedBy>吴 昶昱</cp:lastModifiedBy>
  <cp:revision>19</cp:revision>
  <dcterms:modified xsi:type="dcterms:W3CDTF">2022-04-22T22:55:40Z</dcterms:modified>
</cp:coreProperties>
</file>